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303" r:id="rId2"/>
    <p:sldId id="304" r:id="rId3"/>
    <p:sldId id="307" r:id="rId4"/>
    <p:sldId id="306" r:id="rId5"/>
    <p:sldId id="308" r:id="rId6"/>
    <p:sldId id="309" r:id="rId7"/>
    <p:sldId id="311" r:id="rId8"/>
    <p:sldId id="312" r:id="rId9"/>
    <p:sldId id="313" r:id="rId10"/>
    <p:sldId id="314" r:id="rId11"/>
    <p:sldId id="315" r:id="rId12"/>
    <p:sldId id="296" r:id="rId13"/>
    <p:sldId id="298" r:id="rId14"/>
    <p:sldId id="299" r:id="rId15"/>
    <p:sldId id="300" r:id="rId16"/>
    <p:sldId id="301" r:id="rId17"/>
    <p:sldId id="297" r:id="rId18"/>
    <p:sldId id="302" r:id="rId19"/>
    <p:sldId id="321" r:id="rId20"/>
    <p:sldId id="295" r:id="rId21"/>
    <p:sldId id="294" r:id="rId22"/>
    <p:sldId id="318" r:id="rId23"/>
    <p:sldId id="322" r:id="rId24"/>
    <p:sldId id="323" r:id="rId25"/>
    <p:sldId id="324" r:id="rId26"/>
    <p:sldId id="256" r:id="rId27"/>
    <p:sldId id="258" r:id="rId28"/>
    <p:sldId id="259" r:id="rId29"/>
    <p:sldId id="260" r:id="rId30"/>
    <p:sldId id="261" r:id="rId31"/>
    <p:sldId id="263" r:id="rId32"/>
    <p:sldId id="262" r:id="rId33"/>
    <p:sldId id="265" r:id="rId34"/>
    <p:sldId id="284" r:id="rId35"/>
    <p:sldId id="285" r:id="rId36"/>
    <p:sldId id="268" r:id="rId37"/>
    <p:sldId id="272" r:id="rId38"/>
    <p:sldId id="287" r:id="rId39"/>
    <p:sldId id="273" r:id="rId40"/>
    <p:sldId id="274" r:id="rId41"/>
    <p:sldId id="277" r:id="rId42"/>
    <p:sldId id="288" r:id="rId43"/>
    <p:sldId id="278" r:id="rId44"/>
    <p:sldId id="279" r:id="rId45"/>
    <p:sldId id="29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7" userDrawn="1">
          <p15:clr>
            <a:srgbClr val="A4A3A4"/>
          </p15:clr>
        </p15:guide>
        <p15:guide id="2" pos="39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77"/>
    <p:restoredTop sz="92144"/>
  </p:normalViewPr>
  <p:slideViewPr>
    <p:cSldViewPr snapToGrid="0" showGuides="1">
      <p:cViewPr varScale="1">
        <p:scale>
          <a:sx n="102" d="100"/>
          <a:sy n="102" d="100"/>
        </p:scale>
        <p:origin x="1398" y="102"/>
      </p:cViewPr>
      <p:guideLst>
        <p:guide orient="horz" pos="2387"/>
        <p:guide pos="393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1B477A-1ECE-F842-BAC1-7AAA6D1ED4CC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BB5E26-8E31-7F47-8BD1-0A85BDE38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51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BB5E26-8E31-7F47-8BD1-0A85BDE38EB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923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AE015-9ED6-E184-4941-F405001E28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E96B59-BD0A-79FF-9A3D-561E49068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915E4-5352-7C2A-3AD9-59226773B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8543-B643-6B41-A6A5-B43508ED6147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263D6-5C15-06A5-94F6-6A46A95D6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CF272-F5B6-C786-6E1D-DA79A50A6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61B1-64AC-3941-BCDD-75D7F2E05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84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EE9F1-F970-4617-DD9B-3F235D984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406669-C830-C537-D21F-4D2BACF9C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1D3C9-4271-8D50-0D2C-DAB33FBC4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8543-B643-6B41-A6A5-B43508ED6147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40CAA-43AF-5B79-0376-9A596F275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E1337-AA67-85B2-136E-D36627AF8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61B1-64AC-3941-BCDD-75D7F2E05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274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7CB0E5-ECE2-8D31-4716-30F8789AB9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46A1D1-9CFB-8A1B-08D5-D0779521BE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7FEE9-7CB9-F706-732B-13FB033ED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8543-B643-6B41-A6A5-B43508ED6147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54273-60D6-8504-AB65-B2B87C194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65D1F-EE86-B60A-97CA-8AB109C02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61B1-64AC-3941-BCDD-75D7F2E05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88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DBE68-AAFF-7F05-D696-203D0219C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15740-69F8-41C3-39B4-AA26CEDCE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CCDEF-0C2E-52FD-B60B-2F0E41385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8543-B643-6B41-A6A5-B43508ED6147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446CF-021C-F334-A4EC-650D6354A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37304-84D6-F399-E162-9A2FE55BA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61B1-64AC-3941-BCDD-75D7F2E05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865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58B7A-A06E-85C1-17E1-572DB336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05E96-FA98-7463-C69F-AFC6E1CD6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C3203-06AC-58F4-486F-EFDE91908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8543-B643-6B41-A6A5-B43508ED6147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16A6C-B181-5622-0AFE-27038F8AC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4FF24-2ACD-5717-0735-F7CA819AD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61B1-64AC-3941-BCDD-75D7F2E05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730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F33F8-C9A9-04E8-845C-98EF9FF98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D539F-70BA-378B-CC4D-0BA0FF9C54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290EA-2528-8159-8FBE-AE0AF18DBC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7B8672-FD96-C38A-8992-712B69F92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8543-B643-6B41-A6A5-B43508ED6147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8C4460-A75D-C34A-7827-943354A2E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ACE56D-C376-6A94-E42F-26561E8E5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61B1-64AC-3941-BCDD-75D7F2E05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126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A03CF-73DE-C8FB-175D-886112DAD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E56AC-AA5A-2852-C589-6EC49140E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5700CB-2A74-D834-1802-67A76C8283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F0BBE0-F4B5-0565-486B-CD70BA1AE2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AA1F72-D89E-DEA3-3ADC-BD2374B2FE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37C467-F3DE-7B1A-CAFC-DF5FA335E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8543-B643-6B41-A6A5-B43508ED6147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725F71-16A3-E842-497E-16C1A74F4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7B443C-486B-3A04-CEE4-42CD00871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61B1-64AC-3941-BCDD-75D7F2E05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06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C937-D8AB-B015-F5C3-AA7A263FA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8CF785-1A71-6EBE-4FFD-4CA1E2551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8543-B643-6B41-A6A5-B43508ED6147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CE37CF-E44C-800B-0FDE-FD08108E0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5C079-C947-9797-FD07-51E58A7CC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61B1-64AC-3941-BCDD-75D7F2E05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39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6D58B7-9355-9492-C206-D8CE5CE8D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8543-B643-6B41-A6A5-B43508ED6147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0448DB-3C49-2287-7CD3-A29723C43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9FAA3A-0F33-1F2B-CBFF-19B7B5E4B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61B1-64AC-3941-BCDD-75D7F2E05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69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AD2E-B52C-8CB0-83C8-862072F8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E59C6-408F-53F5-378B-8DF1BC537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97ACE3-E84D-090A-2B49-C3D06E0D9B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88AF16-5425-D671-64B2-F3143A15E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8543-B643-6B41-A6A5-B43508ED6147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5203C9-A320-4284-432F-FAE48C675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C969F9-6C5A-6A93-C496-8284EBF8F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61B1-64AC-3941-BCDD-75D7F2E05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9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8DA8C-7F54-7C23-6B97-FF9EC0F79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4CB0DC-44E2-0A51-B7A9-2345118325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150AB3-D05D-CA79-80FB-268D5598AF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684580-8D74-2A36-8BD1-A44A6C9AA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8543-B643-6B41-A6A5-B43508ED6147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6E0303-0DB4-2EE3-2882-E77C1782D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66A172-3A44-6726-66FD-23C9C214A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61B1-64AC-3941-BCDD-75D7F2E05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737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FCD7A6-FBFB-CD4F-2EE7-74501AB21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CBFB7-3A09-E419-E895-9295440719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3521B-585B-F50F-A5B4-A7CE1BC0FC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08543-B643-6B41-A6A5-B43508ED6147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927EA-6074-855C-BB97-9BC8A2A3BC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3D2EDC-E1E6-C715-45BF-DDC56491A7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E61B1-64AC-3941-BCDD-75D7F2E05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microsoft.com/office/2017/06/relationships/model3d" Target="../media/model3d1.glb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17/06/relationships/model3d" Target="../media/model3d2.glb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3.glb"/><Relationship Id="rId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microsoft.com/office/2017/06/relationships/model3d" Target="../media/model3d4.glb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17/06/relationships/model3d" Target="../media/model3d4.glb"/><Relationship Id="rId3" Type="http://schemas.microsoft.com/office/2017/06/relationships/model3d" Target="../media/model3d3.glb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17/06/relationships/model3d" Target="../media/model3d2.glb"/><Relationship Id="rId4" Type="http://schemas.openxmlformats.org/officeDocument/2006/relationships/image" Target="../media/image12.png"/><Relationship Id="rId9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17/06/relationships/model3d" Target="../media/model3d4.glb"/><Relationship Id="rId3" Type="http://schemas.openxmlformats.org/officeDocument/2006/relationships/image" Target="../media/image15.png"/><Relationship Id="rId7" Type="http://schemas.openxmlformats.org/officeDocument/2006/relationships/image" Target="../media/image8.png"/><Relationship Id="rId12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9.png"/><Relationship Id="rId5" Type="http://schemas.microsoft.com/office/2017/06/relationships/model3d" Target="../media/model3d3.glb"/><Relationship Id="rId10" Type="http://schemas.microsoft.com/office/2017/06/relationships/model3d" Target="../media/model3d2.glb"/><Relationship Id="rId4" Type="http://schemas.openxmlformats.org/officeDocument/2006/relationships/image" Target="../media/image16.png"/><Relationship Id="rId9" Type="http://schemas.openxmlformats.org/officeDocument/2006/relationships/image" Target="../media/image19.png"/><Relationship Id="rId1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17/06/relationships/model3d" Target="../media/model3d3.glb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microsoft.com/office/2017/06/relationships/model3d" Target="../media/model3d3.glb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2.glb"/><Relationship Id="rId5" Type="http://schemas.openxmlformats.org/officeDocument/2006/relationships/image" Target="../media/image23.png"/><Relationship Id="rId4" Type="http://schemas.microsoft.com/office/2017/06/relationships/model3d" Target="../media/model3d3.glb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17/06/relationships/model3d" Target="../media/model3d2.glb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17/06/relationships/model3d" Target="../media/model3d3.glb"/><Relationship Id="rId7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2.glb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4.png"/><Relationship Id="rId7" Type="http://schemas.microsoft.com/office/2017/06/relationships/model3d" Target="../media/model3d2.glb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microsoft.com/office/2017/06/relationships/model3d" Target="../media/model3d3.glb"/><Relationship Id="rId9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microsoft.com/office/2017/06/relationships/model3d" Target="../media/model3d1.glb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5.png"/><Relationship Id="rId5" Type="http://schemas.microsoft.com/office/2017/06/relationships/model3d" Target="../media/model3d1.glb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7.png"/><Relationship Id="rId5" Type="http://schemas.openxmlformats.org/officeDocument/2006/relationships/image" Target="../media/image35.png"/><Relationship Id="rId4" Type="http://schemas.microsoft.com/office/2017/06/relationships/model3d" Target="../media/model3d1.glb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microsoft.com/office/2017/06/relationships/model3d" Target="../media/model3d1.glb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5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microsoft.com/office/2017/06/relationships/model3d" Target="../media/model3d1.glb"/><Relationship Id="rId9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4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47.png"/><Relationship Id="rId5" Type="http://schemas.openxmlformats.org/officeDocument/2006/relationships/image" Target="../media/image48.png"/><Relationship Id="rId4" Type="http://schemas.microsoft.com/office/2017/06/relationships/model3d" Target="../media/model3d1.glb"/><Relationship Id="rId9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microsoft.com/office/2017/06/relationships/model3d" Target="../media/model3d1.glb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1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50.png"/><Relationship Id="rId5" Type="http://schemas.openxmlformats.org/officeDocument/2006/relationships/image" Target="../media/image53.png"/><Relationship Id="rId4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54.png"/><Relationship Id="rId5" Type="http://schemas.openxmlformats.org/officeDocument/2006/relationships/image" Target="../media/image55.png"/><Relationship Id="rId4" Type="http://schemas.microsoft.com/office/2017/06/relationships/model3d" Target="../media/model3d1.glb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microsoft.com/office/2017/06/relationships/model3d" Target="../media/model3d1.glb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6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microsoft.com/office/2017/06/relationships/model3d" Target="../media/model3d1.glb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5D9E7F-BAE6-D444-6216-961638A75DA0}"/>
              </a:ext>
            </a:extLst>
          </p:cNvPr>
          <p:cNvSpPr txBox="1"/>
          <p:nvPr/>
        </p:nvSpPr>
        <p:spPr>
          <a:xfrm>
            <a:off x="227468" y="442442"/>
            <a:ext cx="4378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</a:rPr>
              <a:t>     IGHT DYNAMICS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9E5C8-8FD1-ABF1-E363-D34A7CAC8333}"/>
              </a:ext>
            </a:extLst>
          </p:cNvPr>
          <p:cNvSpPr txBox="1"/>
          <p:nvPr/>
        </p:nvSpPr>
        <p:spPr>
          <a:xfrm>
            <a:off x="7428726" y="5018727"/>
            <a:ext cx="3310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077BAS005 BIBEK YONZAN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AD258B-8137-CD4D-9062-C568F47DCC11}"/>
              </a:ext>
            </a:extLst>
          </p:cNvPr>
          <p:cNvSpPr txBox="1"/>
          <p:nvPr/>
        </p:nvSpPr>
        <p:spPr>
          <a:xfrm>
            <a:off x="7428726" y="5382613"/>
            <a:ext cx="3917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077BAS023 MANISH TAJPURIYA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B1332A-3760-2F0D-3CE1-29C36A32A9F8}"/>
              </a:ext>
            </a:extLst>
          </p:cNvPr>
          <p:cNvSpPr txBox="1"/>
          <p:nvPr/>
        </p:nvSpPr>
        <p:spPr>
          <a:xfrm>
            <a:off x="7428726" y="5751945"/>
            <a:ext cx="458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077BAS042 SIMONKRITH LAMICHHANE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56057C-E3D7-9667-3D41-D1B6A8EACE92}"/>
              </a:ext>
            </a:extLst>
          </p:cNvPr>
          <p:cNvSpPr txBox="1"/>
          <p:nvPr/>
        </p:nvSpPr>
        <p:spPr>
          <a:xfrm>
            <a:off x="7428726" y="6121420"/>
            <a:ext cx="401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077BAS043 SIMRAN PAUDEL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18A30C-DB24-8603-CD09-5DDD7DE36404}"/>
              </a:ext>
            </a:extLst>
          </p:cNvPr>
          <p:cNvSpPr txBox="1"/>
          <p:nvPr/>
        </p:nvSpPr>
        <p:spPr>
          <a:xfrm>
            <a:off x="295834" y="442443"/>
            <a:ext cx="671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</a:rPr>
              <a:t>FL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73FC17-4586-CE82-FB0D-6CE43262C30D}"/>
              </a:ext>
            </a:extLst>
          </p:cNvPr>
          <p:cNvSpPr txBox="1"/>
          <p:nvPr/>
        </p:nvSpPr>
        <p:spPr>
          <a:xfrm>
            <a:off x="5029849" y="3013493"/>
            <a:ext cx="4378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</a:rPr>
              <a:t>     </a:t>
            </a:r>
            <a:r>
              <a:rPr lang="en-US" sz="3200" b="1" dirty="0">
                <a:solidFill>
                  <a:schemeClr val="tx1">
                    <a:alpha val="0"/>
                  </a:schemeClr>
                </a:solidFill>
                <a:latin typeface="Avenir Next" panose="020B0503020202020204" pitchFamily="34" charset="0"/>
              </a:rPr>
              <a:t>YING FOX</a:t>
            </a:r>
          </a:p>
        </p:txBody>
      </p:sp>
    </p:spTree>
    <p:extLst>
      <p:ext uri="{BB962C8B-B14F-4D97-AF65-F5344CB8AC3E}">
        <p14:creationId xmlns:p14="http://schemas.microsoft.com/office/powerpoint/2010/main" val="1923809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5D9E7F-BAE6-D444-6216-961638A75DA0}"/>
              </a:ext>
            </a:extLst>
          </p:cNvPr>
          <p:cNvSpPr txBox="1"/>
          <p:nvPr/>
        </p:nvSpPr>
        <p:spPr>
          <a:xfrm>
            <a:off x="285911" y="356160"/>
            <a:ext cx="5390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Next" panose="020B0503020202020204" pitchFamily="34" charset="0"/>
              </a:rPr>
              <a:t>     YING FOX </a:t>
            </a:r>
            <a:endParaRPr lang="en-US" sz="2800" b="1" dirty="0">
              <a:latin typeface="Avenir Next Demi Bold" panose="020B05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18A30C-DB24-8603-CD09-5DDD7DE36404}"/>
              </a:ext>
            </a:extLst>
          </p:cNvPr>
          <p:cNvSpPr txBox="1"/>
          <p:nvPr/>
        </p:nvSpPr>
        <p:spPr>
          <a:xfrm>
            <a:off x="347936" y="356720"/>
            <a:ext cx="2018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Next" panose="020B0503020202020204" pitchFamily="34" charset="0"/>
              </a:rPr>
              <a:t>FL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4720F49-30EB-BE3C-C71F-D1EFD0B1198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13904988" y="4991422"/>
              <a:ext cx="558554" cy="1929900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558554" cy="1929900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768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4720F49-30EB-BE3C-C71F-D1EFD0B119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13904988" y="4991422"/>
                <a:ext cx="558554" cy="19299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AFBB39CE-83ED-C963-A122-999A08F9CB3A}"/>
              </a:ext>
            </a:extLst>
          </p:cNvPr>
          <p:cNvGrpSpPr/>
          <p:nvPr/>
        </p:nvGrpSpPr>
        <p:grpSpPr>
          <a:xfrm>
            <a:off x="882650" y="1238250"/>
            <a:ext cx="10426700" cy="4381500"/>
            <a:chOff x="882650" y="1238250"/>
            <a:chExt cx="10426700" cy="43815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9DFAD06-5A22-507D-52AA-DA88B344E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2650" y="1238250"/>
              <a:ext cx="10426700" cy="43815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0B318F3-B307-B760-0E0A-6C640F65C4D3}"/>
                </a:ext>
              </a:extLst>
            </p:cNvPr>
            <p:cNvSpPr/>
            <p:nvPr/>
          </p:nvSpPr>
          <p:spPr>
            <a:xfrm>
              <a:off x="6578600" y="2171700"/>
              <a:ext cx="2578100" cy="1079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17299D4-B8CE-085E-893D-090BF6B37575}"/>
              </a:ext>
            </a:extLst>
          </p:cNvPr>
          <p:cNvSpPr txBox="1"/>
          <p:nvPr/>
        </p:nvSpPr>
        <p:spPr>
          <a:xfrm>
            <a:off x="-4084365" y="1156034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Unmanned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0E6500-36A1-AFEE-A878-FD95E279634A}"/>
              </a:ext>
            </a:extLst>
          </p:cNvPr>
          <p:cNvSpPr txBox="1"/>
          <p:nvPr/>
        </p:nvSpPr>
        <p:spPr>
          <a:xfrm>
            <a:off x="-4084366" y="1679814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Multirole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D8C57E-8546-596D-8D3F-A2D5588A567F}"/>
              </a:ext>
            </a:extLst>
          </p:cNvPr>
          <p:cNvSpPr txBox="1"/>
          <p:nvPr/>
        </p:nvSpPr>
        <p:spPr>
          <a:xfrm>
            <a:off x="-4084365" y="2192290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High speed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28783F-3409-1327-2407-29935E884947}"/>
              </a:ext>
            </a:extLst>
          </p:cNvPr>
          <p:cNvSpPr txBox="1"/>
          <p:nvPr/>
        </p:nvSpPr>
        <p:spPr>
          <a:xfrm>
            <a:off x="-4084366" y="2707058"/>
            <a:ext cx="3347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High </a:t>
            </a:r>
            <a:r>
              <a:rPr lang="en-US" sz="2000" b="1" dirty="0" err="1">
                <a:latin typeface="Avenir Next Demi Bold" panose="020B0503020202020204" pitchFamily="34" charset="0"/>
              </a:rPr>
              <a:t>maneuverabilty</a:t>
            </a:r>
            <a:endParaRPr lang="en-US" sz="2000" b="1" dirty="0">
              <a:latin typeface="Avenir Next Demi Bold" panose="020B0503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904204-D356-9CC8-A49C-5F4E03B41CB1}"/>
              </a:ext>
            </a:extLst>
          </p:cNvPr>
          <p:cNvSpPr txBox="1"/>
          <p:nvPr/>
        </p:nvSpPr>
        <p:spPr>
          <a:xfrm>
            <a:off x="-4084366" y="3219534"/>
            <a:ext cx="3906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Combat Aerial Vehicle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7DCF3E-BA05-8F1F-21E2-B54193AD65E0}"/>
              </a:ext>
            </a:extLst>
          </p:cNvPr>
          <p:cNvSpPr txBox="1"/>
          <p:nvPr/>
        </p:nvSpPr>
        <p:spPr>
          <a:xfrm>
            <a:off x="-4084366" y="4490360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Surveillance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B21C42-D939-6B17-8CDB-1A33C7812E87}"/>
              </a:ext>
            </a:extLst>
          </p:cNvPr>
          <p:cNvSpPr txBox="1"/>
          <p:nvPr/>
        </p:nvSpPr>
        <p:spPr>
          <a:xfrm>
            <a:off x="-4084366" y="5002835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venir Next Demi Bold" panose="020B0503020202020204" pitchFamily="34" charset="0"/>
              </a:rPr>
              <a:t>Reconnaisance</a:t>
            </a:r>
            <a:endParaRPr lang="en-US" sz="2000" b="1" dirty="0">
              <a:latin typeface="Avenir Next Demi Bold" panose="020B0503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69C7D2-2CEE-E633-33CD-B6467D746DD0}"/>
              </a:ext>
            </a:extLst>
          </p:cNvPr>
          <p:cNvSpPr txBox="1"/>
          <p:nvPr/>
        </p:nvSpPr>
        <p:spPr>
          <a:xfrm>
            <a:off x="-4092671" y="5515310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Wingman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7EA1CE0-2940-E623-1A51-CCF0E8B9EA90}"/>
              </a:ext>
            </a:extLst>
          </p:cNvPr>
          <p:cNvCxnSpPr>
            <a:cxnSpLocks/>
          </p:cNvCxnSpPr>
          <p:nvPr/>
        </p:nvCxnSpPr>
        <p:spPr>
          <a:xfrm flipH="1">
            <a:off x="1447800" y="1679814"/>
            <a:ext cx="177800" cy="3476386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glow rad="66278">
              <a:srgbClr val="FF0000">
                <a:alpha val="6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C2AFFE3-F7C0-DFDB-E072-6A26AF2DCC59}"/>
              </a:ext>
            </a:extLst>
          </p:cNvPr>
          <p:cNvSpPr txBox="1"/>
          <p:nvPr/>
        </p:nvSpPr>
        <p:spPr>
          <a:xfrm>
            <a:off x="1625600" y="3013501"/>
            <a:ext cx="207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Takeoff &amp; Climb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681A21-7AD5-D1FE-6634-1184485B39AF}"/>
              </a:ext>
            </a:extLst>
          </p:cNvPr>
          <p:cNvCxnSpPr>
            <a:cxnSpLocks/>
          </p:cNvCxnSpPr>
          <p:nvPr/>
        </p:nvCxnSpPr>
        <p:spPr>
          <a:xfrm>
            <a:off x="1625600" y="1679814"/>
            <a:ext cx="2019300" cy="21986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glow rad="105494">
              <a:schemeClr val="accent1">
                <a:alpha val="37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B0BF25B-48FB-6F9A-A342-746790AB72AE}"/>
              </a:ext>
            </a:extLst>
          </p:cNvPr>
          <p:cNvSpPr txBox="1"/>
          <p:nvPr/>
        </p:nvSpPr>
        <p:spPr>
          <a:xfrm>
            <a:off x="2032000" y="1987376"/>
            <a:ext cx="654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Avenir Next Demi Bold" panose="020B0503020202020204" pitchFamily="34" charset="0"/>
              </a:rPr>
              <a:t>Cruise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2899E56-090D-1582-56EE-9F5141A685DD}"/>
              </a:ext>
            </a:extLst>
          </p:cNvPr>
          <p:cNvGrpSpPr/>
          <p:nvPr/>
        </p:nvGrpSpPr>
        <p:grpSpPr>
          <a:xfrm>
            <a:off x="3695700" y="1701800"/>
            <a:ext cx="311512" cy="1727200"/>
            <a:chOff x="3695700" y="1701800"/>
            <a:chExt cx="311512" cy="1727200"/>
          </a:xfrm>
          <a:effectLst>
            <a:glow rad="127000">
              <a:schemeClr val="accent6">
                <a:alpha val="54000"/>
              </a:schemeClr>
            </a:glow>
          </a:effectLst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C9E35B8-2C99-5CF4-EB4A-95EFDF2631D5}"/>
                </a:ext>
              </a:extLst>
            </p:cNvPr>
            <p:cNvCxnSpPr>
              <a:cxnSpLocks/>
            </p:cNvCxnSpPr>
            <p:nvPr/>
          </p:nvCxnSpPr>
          <p:spPr>
            <a:xfrm>
              <a:off x="3695700" y="1701800"/>
              <a:ext cx="109946" cy="17272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F9DC9B1-2155-C9B8-D3F8-C868EEEA75E2}"/>
                </a:ext>
              </a:extLst>
            </p:cNvPr>
            <p:cNvCxnSpPr>
              <a:cxnSpLocks/>
            </p:cNvCxnSpPr>
            <p:nvPr/>
          </p:nvCxnSpPr>
          <p:spPr>
            <a:xfrm>
              <a:off x="3805646" y="3429000"/>
              <a:ext cx="87085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2748335-3BF0-7B6C-0BA4-A2C2ED5636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2731" y="1701800"/>
              <a:ext cx="114481" cy="171620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AC0CF0D-A42E-9D80-5308-37C482B84DAB}"/>
              </a:ext>
            </a:extLst>
          </p:cNvPr>
          <p:cNvSpPr txBox="1"/>
          <p:nvPr/>
        </p:nvSpPr>
        <p:spPr>
          <a:xfrm>
            <a:off x="4108448" y="2707058"/>
            <a:ext cx="757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/>
                </a:solidFill>
                <a:latin typeface="Avenir Next Demi Bold" panose="020B0503020202020204" pitchFamily="34" charset="0"/>
              </a:rPr>
              <a:t>Combat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CA91963-8CA4-B97C-1CA2-6F43F2496770}"/>
              </a:ext>
            </a:extLst>
          </p:cNvPr>
          <p:cNvCxnSpPr>
            <a:cxnSpLocks/>
          </p:cNvCxnSpPr>
          <p:nvPr/>
        </p:nvCxnSpPr>
        <p:spPr>
          <a:xfrm>
            <a:off x="4007212" y="1679814"/>
            <a:ext cx="6277611" cy="21986"/>
          </a:xfrm>
          <a:prstGeom prst="line">
            <a:avLst/>
          </a:prstGeom>
          <a:ln w="22225">
            <a:solidFill>
              <a:schemeClr val="tx1"/>
            </a:solidFill>
          </a:ln>
          <a:effectLst>
            <a:glow rad="66352">
              <a:schemeClr val="accent4">
                <a:alpha val="4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2048219-D28C-544E-D0DA-DCFCEDD37309}"/>
              </a:ext>
            </a:extLst>
          </p:cNvPr>
          <p:cNvSpPr txBox="1"/>
          <p:nvPr/>
        </p:nvSpPr>
        <p:spPr>
          <a:xfrm>
            <a:off x="6288495" y="2053790"/>
            <a:ext cx="1392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4"/>
                </a:solidFill>
                <a:latin typeface="Avenir Next Demi Bold" panose="020B0503020202020204" pitchFamily="34" charset="0"/>
              </a:rPr>
              <a:t>Cruise &amp; Loiter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ACD27F-4176-5FD0-D7D0-57DCA308ADE5}"/>
              </a:ext>
            </a:extLst>
          </p:cNvPr>
          <p:cNvCxnSpPr>
            <a:cxnSpLocks/>
          </p:cNvCxnSpPr>
          <p:nvPr/>
        </p:nvCxnSpPr>
        <p:spPr>
          <a:xfrm>
            <a:off x="10284823" y="1701800"/>
            <a:ext cx="191588" cy="3454400"/>
          </a:xfrm>
          <a:prstGeom prst="line">
            <a:avLst/>
          </a:prstGeom>
          <a:ln w="19050">
            <a:solidFill>
              <a:schemeClr val="accent2"/>
            </a:solidFill>
          </a:ln>
          <a:effectLst>
            <a:glow rad="77911">
              <a:schemeClr val="accent2">
                <a:alpha val="5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E2ACA04-5A61-0D04-E768-0DE02B466330}"/>
              </a:ext>
            </a:extLst>
          </p:cNvPr>
          <p:cNvSpPr txBox="1"/>
          <p:nvPr/>
        </p:nvSpPr>
        <p:spPr>
          <a:xfrm>
            <a:off x="8605520" y="3481144"/>
            <a:ext cx="1383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  <a:latin typeface="Avenir Next Demi Bold" panose="020B0503020202020204" pitchFamily="34" charset="0"/>
              </a:rPr>
              <a:t>Descent &amp; Land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F1E6FC-0430-3BF2-99D6-4DD30BDE7485}"/>
              </a:ext>
            </a:extLst>
          </p:cNvPr>
          <p:cNvSpPr txBox="1"/>
          <p:nvPr/>
        </p:nvSpPr>
        <p:spPr>
          <a:xfrm>
            <a:off x="2549280" y="458650"/>
            <a:ext cx="2578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Demi Bold" panose="020B0503020202020204" pitchFamily="34" charset="0"/>
              </a:rPr>
              <a:t>MISSION PROFILE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98416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5D9E7F-BAE6-D444-6216-961638A75DA0}"/>
              </a:ext>
            </a:extLst>
          </p:cNvPr>
          <p:cNvSpPr txBox="1"/>
          <p:nvPr/>
        </p:nvSpPr>
        <p:spPr>
          <a:xfrm>
            <a:off x="285911" y="356160"/>
            <a:ext cx="5390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Next" panose="020B0503020202020204" pitchFamily="34" charset="0"/>
              </a:rPr>
              <a:t>     YING FOX</a:t>
            </a:r>
            <a:endParaRPr lang="en-US" sz="2800" b="1" dirty="0">
              <a:latin typeface="Avenir Next Demi Bold" panose="020B05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18A30C-DB24-8603-CD09-5DDD7DE36404}"/>
              </a:ext>
            </a:extLst>
          </p:cNvPr>
          <p:cNvSpPr txBox="1"/>
          <p:nvPr/>
        </p:nvSpPr>
        <p:spPr>
          <a:xfrm>
            <a:off x="347936" y="356720"/>
            <a:ext cx="2018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Next" panose="020B0503020202020204" pitchFamily="34" charset="0"/>
              </a:rPr>
              <a:t>FL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4720F49-30EB-BE3C-C71F-D1EFD0B1198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13904988" y="4991422"/>
              <a:ext cx="558554" cy="1929900"/>
            </p:xfrm>
            <a:graphic>
              <a:graphicData uri="http://schemas.microsoft.com/office/drawing/2017/model3d">
                <am3d:model3d r:embed="rId4">
                  <am3d:spPr>
                    <a:xfrm rot="16200000">
                      <a:off x="0" y="0"/>
                      <a:ext cx="558554" cy="1929900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4768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4720F49-30EB-BE3C-C71F-D1EFD0B119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13904988" y="4991422"/>
                <a:ext cx="558554" cy="19299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AFBB39CE-83ED-C963-A122-999A08F9CB3A}"/>
              </a:ext>
            </a:extLst>
          </p:cNvPr>
          <p:cNvGrpSpPr/>
          <p:nvPr/>
        </p:nvGrpSpPr>
        <p:grpSpPr>
          <a:xfrm>
            <a:off x="882650" y="1238250"/>
            <a:ext cx="10426700" cy="4381500"/>
            <a:chOff x="882650" y="1238250"/>
            <a:chExt cx="10426700" cy="43815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9DFAD06-5A22-507D-52AA-DA88B344E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2650" y="1238250"/>
              <a:ext cx="10426700" cy="43815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0B318F3-B307-B760-0E0A-6C640F65C4D3}"/>
                </a:ext>
              </a:extLst>
            </p:cNvPr>
            <p:cNvSpPr/>
            <p:nvPr/>
          </p:nvSpPr>
          <p:spPr>
            <a:xfrm>
              <a:off x="6578600" y="2171700"/>
              <a:ext cx="2578100" cy="1079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17299D4-B8CE-085E-893D-090BF6B37575}"/>
              </a:ext>
            </a:extLst>
          </p:cNvPr>
          <p:cNvSpPr txBox="1"/>
          <p:nvPr/>
        </p:nvSpPr>
        <p:spPr>
          <a:xfrm>
            <a:off x="-4084365" y="1156034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Unmanned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0E6500-36A1-AFEE-A878-FD95E279634A}"/>
              </a:ext>
            </a:extLst>
          </p:cNvPr>
          <p:cNvSpPr txBox="1"/>
          <p:nvPr/>
        </p:nvSpPr>
        <p:spPr>
          <a:xfrm>
            <a:off x="-4084366" y="1679814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Multirole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D8C57E-8546-596D-8D3F-A2D5588A567F}"/>
              </a:ext>
            </a:extLst>
          </p:cNvPr>
          <p:cNvSpPr txBox="1"/>
          <p:nvPr/>
        </p:nvSpPr>
        <p:spPr>
          <a:xfrm>
            <a:off x="-4084365" y="2192290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High speed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28783F-3409-1327-2407-29935E884947}"/>
              </a:ext>
            </a:extLst>
          </p:cNvPr>
          <p:cNvSpPr txBox="1"/>
          <p:nvPr/>
        </p:nvSpPr>
        <p:spPr>
          <a:xfrm>
            <a:off x="-4084366" y="2707058"/>
            <a:ext cx="3347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High </a:t>
            </a:r>
            <a:r>
              <a:rPr lang="en-US" sz="2000" b="1" dirty="0" err="1">
                <a:latin typeface="Avenir Next Demi Bold" panose="020B0503020202020204" pitchFamily="34" charset="0"/>
              </a:rPr>
              <a:t>maneuverabilty</a:t>
            </a:r>
            <a:endParaRPr lang="en-US" sz="2000" b="1" dirty="0">
              <a:latin typeface="Avenir Next Demi Bold" panose="020B0503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904204-D356-9CC8-A49C-5F4E03B41CB1}"/>
              </a:ext>
            </a:extLst>
          </p:cNvPr>
          <p:cNvSpPr txBox="1"/>
          <p:nvPr/>
        </p:nvSpPr>
        <p:spPr>
          <a:xfrm>
            <a:off x="-4084366" y="3219534"/>
            <a:ext cx="3906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Combat Aerial Vehicle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7DCF3E-BA05-8F1F-21E2-B54193AD65E0}"/>
              </a:ext>
            </a:extLst>
          </p:cNvPr>
          <p:cNvSpPr txBox="1"/>
          <p:nvPr/>
        </p:nvSpPr>
        <p:spPr>
          <a:xfrm>
            <a:off x="-4084366" y="4490360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Surveillance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B21C42-D939-6B17-8CDB-1A33C7812E87}"/>
              </a:ext>
            </a:extLst>
          </p:cNvPr>
          <p:cNvSpPr txBox="1"/>
          <p:nvPr/>
        </p:nvSpPr>
        <p:spPr>
          <a:xfrm>
            <a:off x="-4084366" y="5002835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venir Next Demi Bold" panose="020B0503020202020204" pitchFamily="34" charset="0"/>
              </a:rPr>
              <a:t>Reconnaisance</a:t>
            </a:r>
            <a:endParaRPr lang="en-US" sz="2000" b="1" dirty="0">
              <a:latin typeface="Avenir Next Demi Bold" panose="020B0503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69C7D2-2CEE-E633-33CD-B6467D746DD0}"/>
              </a:ext>
            </a:extLst>
          </p:cNvPr>
          <p:cNvSpPr txBox="1"/>
          <p:nvPr/>
        </p:nvSpPr>
        <p:spPr>
          <a:xfrm>
            <a:off x="-4092671" y="5515310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Wingman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7EA1CE0-2940-E623-1A51-CCF0E8B9EA90}"/>
              </a:ext>
            </a:extLst>
          </p:cNvPr>
          <p:cNvCxnSpPr>
            <a:cxnSpLocks/>
          </p:cNvCxnSpPr>
          <p:nvPr/>
        </p:nvCxnSpPr>
        <p:spPr>
          <a:xfrm flipH="1">
            <a:off x="1447800" y="1679814"/>
            <a:ext cx="177800" cy="3476386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glow rad="66278">
              <a:srgbClr val="FF0000">
                <a:alpha val="6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C2AFFE3-F7C0-DFDB-E072-6A26AF2DCC59}"/>
              </a:ext>
            </a:extLst>
          </p:cNvPr>
          <p:cNvSpPr txBox="1"/>
          <p:nvPr/>
        </p:nvSpPr>
        <p:spPr>
          <a:xfrm>
            <a:off x="1625600" y="3013501"/>
            <a:ext cx="207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Takeoff &amp; Climb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681A21-7AD5-D1FE-6634-1184485B39AF}"/>
              </a:ext>
            </a:extLst>
          </p:cNvPr>
          <p:cNvCxnSpPr>
            <a:cxnSpLocks/>
          </p:cNvCxnSpPr>
          <p:nvPr/>
        </p:nvCxnSpPr>
        <p:spPr>
          <a:xfrm>
            <a:off x="1625600" y="1679814"/>
            <a:ext cx="2019300" cy="21986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glow rad="105494">
              <a:schemeClr val="accent1">
                <a:alpha val="37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B0BF25B-48FB-6F9A-A342-746790AB72AE}"/>
              </a:ext>
            </a:extLst>
          </p:cNvPr>
          <p:cNvSpPr txBox="1"/>
          <p:nvPr/>
        </p:nvSpPr>
        <p:spPr>
          <a:xfrm>
            <a:off x="2032000" y="1987376"/>
            <a:ext cx="654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Avenir Next Demi Bold" panose="020B0503020202020204" pitchFamily="34" charset="0"/>
              </a:rPr>
              <a:t>Cruise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2899E56-090D-1582-56EE-9F5141A685DD}"/>
              </a:ext>
            </a:extLst>
          </p:cNvPr>
          <p:cNvGrpSpPr/>
          <p:nvPr/>
        </p:nvGrpSpPr>
        <p:grpSpPr>
          <a:xfrm>
            <a:off x="3695700" y="1701800"/>
            <a:ext cx="311512" cy="1727200"/>
            <a:chOff x="3695700" y="1701800"/>
            <a:chExt cx="311512" cy="1727200"/>
          </a:xfrm>
          <a:effectLst>
            <a:glow rad="127000">
              <a:schemeClr val="accent6">
                <a:alpha val="54000"/>
              </a:schemeClr>
            </a:glow>
          </a:effectLst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C9E35B8-2C99-5CF4-EB4A-95EFDF2631D5}"/>
                </a:ext>
              </a:extLst>
            </p:cNvPr>
            <p:cNvCxnSpPr>
              <a:cxnSpLocks/>
            </p:cNvCxnSpPr>
            <p:nvPr/>
          </p:nvCxnSpPr>
          <p:spPr>
            <a:xfrm>
              <a:off x="3695700" y="1701800"/>
              <a:ext cx="109946" cy="17272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F9DC9B1-2155-C9B8-D3F8-C868EEEA75E2}"/>
                </a:ext>
              </a:extLst>
            </p:cNvPr>
            <p:cNvCxnSpPr>
              <a:cxnSpLocks/>
            </p:cNvCxnSpPr>
            <p:nvPr/>
          </p:nvCxnSpPr>
          <p:spPr>
            <a:xfrm>
              <a:off x="3805646" y="3429000"/>
              <a:ext cx="87085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2748335-3BF0-7B6C-0BA4-A2C2ED5636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2731" y="1701800"/>
              <a:ext cx="114481" cy="171620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AC0CF0D-A42E-9D80-5308-37C482B84DAB}"/>
              </a:ext>
            </a:extLst>
          </p:cNvPr>
          <p:cNvSpPr txBox="1"/>
          <p:nvPr/>
        </p:nvSpPr>
        <p:spPr>
          <a:xfrm>
            <a:off x="4108448" y="2707058"/>
            <a:ext cx="757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/>
                </a:solidFill>
                <a:latin typeface="Avenir Next Demi Bold" panose="020B0503020202020204" pitchFamily="34" charset="0"/>
              </a:rPr>
              <a:t>Combat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CA91963-8CA4-B97C-1CA2-6F43F2496770}"/>
              </a:ext>
            </a:extLst>
          </p:cNvPr>
          <p:cNvCxnSpPr>
            <a:cxnSpLocks/>
          </p:cNvCxnSpPr>
          <p:nvPr/>
        </p:nvCxnSpPr>
        <p:spPr>
          <a:xfrm>
            <a:off x="4007212" y="1679814"/>
            <a:ext cx="6277611" cy="21986"/>
          </a:xfrm>
          <a:prstGeom prst="line">
            <a:avLst/>
          </a:prstGeom>
          <a:ln w="22225">
            <a:solidFill>
              <a:schemeClr val="tx1"/>
            </a:solidFill>
          </a:ln>
          <a:effectLst>
            <a:glow rad="66352">
              <a:schemeClr val="accent4">
                <a:alpha val="4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2048219-D28C-544E-D0DA-DCFCEDD37309}"/>
              </a:ext>
            </a:extLst>
          </p:cNvPr>
          <p:cNvSpPr txBox="1"/>
          <p:nvPr/>
        </p:nvSpPr>
        <p:spPr>
          <a:xfrm>
            <a:off x="6288495" y="2053790"/>
            <a:ext cx="1392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4"/>
                </a:solidFill>
                <a:latin typeface="Avenir Next Demi Bold" panose="020B0503020202020204" pitchFamily="34" charset="0"/>
              </a:rPr>
              <a:t>Cruise &amp; Loiter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ACD27F-4176-5FD0-D7D0-57DCA308ADE5}"/>
              </a:ext>
            </a:extLst>
          </p:cNvPr>
          <p:cNvCxnSpPr>
            <a:cxnSpLocks/>
          </p:cNvCxnSpPr>
          <p:nvPr/>
        </p:nvCxnSpPr>
        <p:spPr>
          <a:xfrm>
            <a:off x="10284823" y="1701800"/>
            <a:ext cx="191588" cy="3454400"/>
          </a:xfrm>
          <a:prstGeom prst="line">
            <a:avLst/>
          </a:prstGeom>
          <a:ln w="19050">
            <a:solidFill>
              <a:schemeClr val="accent2"/>
            </a:solidFill>
          </a:ln>
          <a:effectLst>
            <a:glow rad="77911">
              <a:schemeClr val="accent2">
                <a:alpha val="5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E2ACA04-5A61-0D04-E768-0DE02B466330}"/>
              </a:ext>
            </a:extLst>
          </p:cNvPr>
          <p:cNvSpPr txBox="1"/>
          <p:nvPr/>
        </p:nvSpPr>
        <p:spPr>
          <a:xfrm>
            <a:off x="8605520" y="3481144"/>
            <a:ext cx="1383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  <a:latin typeface="Avenir Next Demi Bold" panose="020B0503020202020204" pitchFamily="34" charset="0"/>
              </a:rPr>
              <a:t>Descent &amp; Land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68A68C-124F-19A3-93F7-F46F47C58B3D}"/>
              </a:ext>
            </a:extLst>
          </p:cNvPr>
          <p:cNvSpPr txBox="1"/>
          <p:nvPr/>
        </p:nvSpPr>
        <p:spPr>
          <a:xfrm>
            <a:off x="2549280" y="458650"/>
            <a:ext cx="2578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Demi Bold" panose="020B0503020202020204" pitchFamily="34" charset="0"/>
              </a:rPr>
              <a:t>MISSION PROFILE</a:t>
            </a:r>
            <a:endParaRPr lang="en-US" sz="2000" dirty="0"/>
          </a:p>
        </p:txBody>
      </p:sp>
      <p:pic>
        <p:nvPicPr>
          <p:cNvPr id="13" name="output" descr="output">
            <a:hlinkClick r:id="" action="ppaction://media"/>
            <a:extLst>
              <a:ext uri="{FF2B5EF4-FFF2-40B4-BE49-F238E27FC236}">
                <a16:creationId xmlns:a16="http://schemas.microsoft.com/office/drawing/2014/main" id="{378FE5AD-8A02-F2B5-5BAB-4C1F56C3BE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02198" y="2915167"/>
            <a:ext cx="3179095" cy="156305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2801183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19DAB5-2560-7EE8-EE3D-C0B7F5910879}"/>
              </a:ext>
            </a:extLst>
          </p:cNvPr>
          <p:cNvSpPr txBox="1"/>
          <p:nvPr/>
        </p:nvSpPr>
        <p:spPr>
          <a:xfrm>
            <a:off x="295834" y="338271"/>
            <a:ext cx="2513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PLANEMAKER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D59C1F-9FE1-7054-8B42-39FE5F061B9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09702" y="743064"/>
            <a:ext cx="5947162" cy="483206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EA7869A-AF56-9CAA-B746-FB18CD4D6C4A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273375-085B-9A24-40BE-4647D8484BD3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9338307-4BEB-9044-4BE3-28477E48E3DA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8C81EB1-2B6B-E4F2-964E-0ADBEE5C3C24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886B82-9188-E0EA-B79D-FAD6B4096664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234CCAB-FB48-4484-94B0-BC5B6FA46019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463567B-CCC4-BC37-4898-7A4DEDAF8FA8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934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19DAB5-2560-7EE8-EE3D-C0B7F5910879}"/>
              </a:ext>
            </a:extLst>
          </p:cNvPr>
          <p:cNvSpPr txBox="1"/>
          <p:nvPr/>
        </p:nvSpPr>
        <p:spPr>
          <a:xfrm>
            <a:off x="295834" y="338271"/>
            <a:ext cx="2513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PLANEMAKER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D59C1F-9FE1-7054-8B42-39FE5F061B9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>
            <a:off x="2809702" y="743064"/>
            <a:ext cx="5947162" cy="483206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67E927F-2D94-B235-702B-CC72158EB974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8C912AC-154D-0073-3D05-B1071E9187C9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1720253-BFEB-3464-DA27-2CBE502E8BA5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3095852-B069-E88E-E129-07EC0F54CCA1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C24327-2532-A3DB-B845-C1B01440D3FE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63C697-5374-BD6A-C5B3-3C82E64C291A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2403192-4691-064C-F5CD-2EB92FB45AF5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773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19DAB5-2560-7EE8-EE3D-C0B7F5910879}"/>
              </a:ext>
            </a:extLst>
          </p:cNvPr>
          <p:cNvSpPr txBox="1"/>
          <p:nvPr/>
        </p:nvSpPr>
        <p:spPr>
          <a:xfrm>
            <a:off x="295834" y="338271"/>
            <a:ext cx="2513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PLANEMAKER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D59C1F-9FE1-7054-8B42-39FE5F061B9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>
            <a:off x="2809702" y="743064"/>
            <a:ext cx="5947162" cy="483206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67E927F-2D94-B235-702B-CC72158EB974}"/>
              </a:ext>
            </a:extLst>
          </p:cNvPr>
          <p:cNvSpPr/>
          <p:nvPr/>
        </p:nvSpPr>
        <p:spPr>
          <a:xfrm>
            <a:off x="6211365" y="2463038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8C912AC-154D-0073-3D05-B1071E9187C9}"/>
              </a:ext>
            </a:extLst>
          </p:cNvPr>
          <p:cNvSpPr/>
          <p:nvPr/>
        </p:nvSpPr>
        <p:spPr>
          <a:xfrm>
            <a:off x="6211365" y="3702757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1720253-BFEB-3464-DA27-2CBE502E8BA5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3095852-B069-E88E-E129-07EC0F54CCA1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C24327-2532-A3DB-B845-C1B01440D3FE}"/>
              </a:ext>
            </a:extLst>
          </p:cNvPr>
          <p:cNvSpPr/>
          <p:nvPr/>
        </p:nvSpPr>
        <p:spPr>
          <a:xfrm>
            <a:off x="6211365" y="3399225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63C697-5374-BD6A-C5B3-3C82E64C291A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2403192-4691-064C-F5CD-2EB92FB45AF5}"/>
              </a:ext>
            </a:extLst>
          </p:cNvPr>
          <p:cNvSpPr/>
          <p:nvPr/>
        </p:nvSpPr>
        <p:spPr>
          <a:xfrm>
            <a:off x="6211365" y="2785025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1CA588-E7CD-8AF3-5EE7-6D522CB35119}"/>
              </a:ext>
            </a:extLst>
          </p:cNvPr>
          <p:cNvGrpSpPr/>
          <p:nvPr/>
        </p:nvGrpSpPr>
        <p:grpSpPr>
          <a:xfrm>
            <a:off x="6211605" y="2463038"/>
            <a:ext cx="104172" cy="1343891"/>
            <a:chOff x="6211365" y="2463038"/>
            <a:chExt cx="104172" cy="134389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8C827DE-F823-3C6C-0007-0A480B2D2C82}"/>
                </a:ext>
              </a:extLst>
            </p:cNvPr>
            <p:cNvSpPr/>
            <p:nvPr/>
          </p:nvSpPr>
          <p:spPr>
            <a:xfrm>
              <a:off x="6211365" y="2463038"/>
              <a:ext cx="104172" cy="104172"/>
            </a:xfrm>
            <a:prstGeom prst="ellipse">
              <a:avLst/>
            </a:prstGeom>
            <a:noFill/>
            <a:ln w="15875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BE7B96D-51F2-02B7-5A18-C6E2055E8D98}"/>
                </a:ext>
              </a:extLst>
            </p:cNvPr>
            <p:cNvSpPr/>
            <p:nvPr/>
          </p:nvSpPr>
          <p:spPr>
            <a:xfrm>
              <a:off x="6211365" y="3702757"/>
              <a:ext cx="104172" cy="104172"/>
            </a:xfrm>
            <a:prstGeom prst="ellipse">
              <a:avLst/>
            </a:prstGeom>
            <a:noFill/>
            <a:ln w="15875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504FC32-E65D-BC90-19C1-CFEAFF3B734C}"/>
                </a:ext>
              </a:extLst>
            </p:cNvPr>
            <p:cNvSpPr/>
            <p:nvPr/>
          </p:nvSpPr>
          <p:spPr>
            <a:xfrm>
              <a:off x="6211365" y="3107012"/>
              <a:ext cx="104172" cy="104172"/>
            </a:xfrm>
            <a:prstGeom prst="ellipse">
              <a:avLst/>
            </a:prstGeom>
            <a:noFill/>
            <a:ln w="15875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FFEA63F-F8B9-10EE-D06F-D657D41839D6}"/>
                </a:ext>
              </a:extLst>
            </p:cNvPr>
            <p:cNvSpPr/>
            <p:nvPr/>
          </p:nvSpPr>
          <p:spPr>
            <a:xfrm>
              <a:off x="6211365" y="3107012"/>
              <a:ext cx="104172" cy="104172"/>
            </a:xfrm>
            <a:prstGeom prst="ellipse">
              <a:avLst/>
            </a:prstGeom>
            <a:noFill/>
            <a:ln w="15875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F7E828-F61B-DD8C-887A-9DD7F2567C60}"/>
                </a:ext>
              </a:extLst>
            </p:cNvPr>
            <p:cNvSpPr/>
            <p:nvPr/>
          </p:nvSpPr>
          <p:spPr>
            <a:xfrm>
              <a:off x="6211365" y="3399225"/>
              <a:ext cx="104172" cy="104172"/>
            </a:xfrm>
            <a:prstGeom prst="ellipse">
              <a:avLst/>
            </a:prstGeom>
            <a:noFill/>
            <a:ln w="15875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DF9CB50-A8E7-D3ED-D081-09DFE4CAFBE7}"/>
                </a:ext>
              </a:extLst>
            </p:cNvPr>
            <p:cNvSpPr/>
            <p:nvPr/>
          </p:nvSpPr>
          <p:spPr>
            <a:xfrm>
              <a:off x="6211365" y="3107012"/>
              <a:ext cx="104172" cy="104172"/>
            </a:xfrm>
            <a:prstGeom prst="ellipse">
              <a:avLst/>
            </a:prstGeom>
            <a:noFill/>
            <a:ln w="15875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27A6FEB-5DE0-E604-798B-970B26A9FA90}"/>
                </a:ext>
              </a:extLst>
            </p:cNvPr>
            <p:cNvSpPr/>
            <p:nvPr/>
          </p:nvSpPr>
          <p:spPr>
            <a:xfrm>
              <a:off x="6211365" y="2785025"/>
              <a:ext cx="104172" cy="104172"/>
            </a:xfrm>
            <a:prstGeom prst="ellipse">
              <a:avLst/>
            </a:prstGeom>
            <a:noFill/>
            <a:ln w="15875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DEA0672-6FEA-9121-5E19-C687E8158F06}"/>
              </a:ext>
            </a:extLst>
          </p:cNvPr>
          <p:cNvGrpSpPr/>
          <p:nvPr/>
        </p:nvGrpSpPr>
        <p:grpSpPr>
          <a:xfrm>
            <a:off x="6211365" y="2464860"/>
            <a:ext cx="104172" cy="1343891"/>
            <a:chOff x="6211365" y="2463038"/>
            <a:chExt cx="104172" cy="134389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ABE4049-2D4F-0D4A-C1E3-457D62F2E530}"/>
                </a:ext>
              </a:extLst>
            </p:cNvPr>
            <p:cNvSpPr/>
            <p:nvPr/>
          </p:nvSpPr>
          <p:spPr>
            <a:xfrm>
              <a:off x="6211365" y="2463038"/>
              <a:ext cx="104172" cy="104172"/>
            </a:xfrm>
            <a:prstGeom prst="ellipse">
              <a:avLst/>
            </a:prstGeom>
            <a:noFill/>
            <a:ln w="15875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14E1D63-D9D5-3196-208F-2ACA059906D6}"/>
                </a:ext>
              </a:extLst>
            </p:cNvPr>
            <p:cNvSpPr/>
            <p:nvPr/>
          </p:nvSpPr>
          <p:spPr>
            <a:xfrm>
              <a:off x="6211365" y="3702757"/>
              <a:ext cx="104172" cy="104172"/>
            </a:xfrm>
            <a:prstGeom prst="ellipse">
              <a:avLst/>
            </a:prstGeom>
            <a:noFill/>
            <a:ln w="15875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158D214-5FB3-077D-A28B-646CF5A8777D}"/>
                </a:ext>
              </a:extLst>
            </p:cNvPr>
            <p:cNvSpPr/>
            <p:nvPr/>
          </p:nvSpPr>
          <p:spPr>
            <a:xfrm>
              <a:off x="6211365" y="3107012"/>
              <a:ext cx="104172" cy="104172"/>
            </a:xfrm>
            <a:prstGeom prst="ellipse">
              <a:avLst/>
            </a:prstGeom>
            <a:noFill/>
            <a:ln w="15875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4FB704B-67D9-6F60-894D-42F9C6C35158}"/>
                </a:ext>
              </a:extLst>
            </p:cNvPr>
            <p:cNvSpPr/>
            <p:nvPr/>
          </p:nvSpPr>
          <p:spPr>
            <a:xfrm>
              <a:off x="6211365" y="3107012"/>
              <a:ext cx="104172" cy="104172"/>
            </a:xfrm>
            <a:prstGeom prst="ellipse">
              <a:avLst/>
            </a:prstGeom>
            <a:noFill/>
            <a:ln w="15875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D0D24E7-0853-C3B6-393C-044F148FA634}"/>
                </a:ext>
              </a:extLst>
            </p:cNvPr>
            <p:cNvSpPr/>
            <p:nvPr/>
          </p:nvSpPr>
          <p:spPr>
            <a:xfrm>
              <a:off x="6211365" y="3399225"/>
              <a:ext cx="104172" cy="104172"/>
            </a:xfrm>
            <a:prstGeom prst="ellipse">
              <a:avLst/>
            </a:prstGeom>
            <a:noFill/>
            <a:ln w="15875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9EFE2B3-FDED-78FB-B7F3-F696285624E1}"/>
                </a:ext>
              </a:extLst>
            </p:cNvPr>
            <p:cNvSpPr/>
            <p:nvPr/>
          </p:nvSpPr>
          <p:spPr>
            <a:xfrm>
              <a:off x="6211365" y="3107012"/>
              <a:ext cx="104172" cy="104172"/>
            </a:xfrm>
            <a:prstGeom prst="ellipse">
              <a:avLst/>
            </a:prstGeom>
            <a:noFill/>
            <a:ln w="15875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4135E4E-F656-D74A-E763-D526485C56A8}"/>
                </a:ext>
              </a:extLst>
            </p:cNvPr>
            <p:cNvSpPr/>
            <p:nvPr/>
          </p:nvSpPr>
          <p:spPr>
            <a:xfrm>
              <a:off x="6211365" y="2785025"/>
              <a:ext cx="104172" cy="104172"/>
            </a:xfrm>
            <a:prstGeom prst="ellipse">
              <a:avLst/>
            </a:prstGeom>
            <a:noFill/>
            <a:ln w="15875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C45B630C-F211-7F41-C909-A897E372B6E8}"/>
              </a:ext>
            </a:extLst>
          </p:cNvPr>
          <p:cNvSpPr/>
          <p:nvPr/>
        </p:nvSpPr>
        <p:spPr>
          <a:xfrm>
            <a:off x="6211365" y="2457985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2DBA767-899E-C41D-E67A-8921E3D0B332}"/>
              </a:ext>
            </a:extLst>
          </p:cNvPr>
          <p:cNvSpPr/>
          <p:nvPr/>
        </p:nvSpPr>
        <p:spPr>
          <a:xfrm>
            <a:off x="6211365" y="3697704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ED1664E-1F9A-4542-6B8C-D405BA7FE556}"/>
              </a:ext>
            </a:extLst>
          </p:cNvPr>
          <p:cNvSpPr/>
          <p:nvPr/>
        </p:nvSpPr>
        <p:spPr>
          <a:xfrm>
            <a:off x="6211365" y="3101959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0433315-5391-1076-7CBC-D481FF68E2E5}"/>
              </a:ext>
            </a:extLst>
          </p:cNvPr>
          <p:cNvSpPr/>
          <p:nvPr/>
        </p:nvSpPr>
        <p:spPr>
          <a:xfrm>
            <a:off x="6211365" y="3101959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2355C22-D7CE-84A3-389B-AFFDCC297412}"/>
              </a:ext>
            </a:extLst>
          </p:cNvPr>
          <p:cNvSpPr/>
          <p:nvPr/>
        </p:nvSpPr>
        <p:spPr>
          <a:xfrm>
            <a:off x="6211365" y="3394172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D90742F-05A8-78EF-D3AA-DAEB14C4050A}"/>
              </a:ext>
            </a:extLst>
          </p:cNvPr>
          <p:cNvSpPr/>
          <p:nvPr/>
        </p:nvSpPr>
        <p:spPr>
          <a:xfrm>
            <a:off x="6211365" y="3101959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5CF85BD-6736-7270-85AB-9D2C669C79DE}"/>
              </a:ext>
            </a:extLst>
          </p:cNvPr>
          <p:cNvSpPr/>
          <p:nvPr/>
        </p:nvSpPr>
        <p:spPr>
          <a:xfrm>
            <a:off x="6211365" y="2779972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4E730AE-BE3E-16B1-77BA-91FC4CC9A9E2}"/>
              </a:ext>
            </a:extLst>
          </p:cNvPr>
          <p:cNvSpPr/>
          <p:nvPr/>
        </p:nvSpPr>
        <p:spPr>
          <a:xfrm>
            <a:off x="6211365" y="2457985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08C4910-33C8-B269-E31D-10B49D57A878}"/>
              </a:ext>
            </a:extLst>
          </p:cNvPr>
          <p:cNvSpPr/>
          <p:nvPr/>
        </p:nvSpPr>
        <p:spPr>
          <a:xfrm>
            <a:off x="6211365" y="3697704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A6DD878-43F0-9CF4-B3E3-68B8C672CA56}"/>
              </a:ext>
            </a:extLst>
          </p:cNvPr>
          <p:cNvSpPr/>
          <p:nvPr/>
        </p:nvSpPr>
        <p:spPr>
          <a:xfrm>
            <a:off x="6211365" y="3101959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4C9A04C-B48F-4491-EC63-1110875BBFC5}"/>
              </a:ext>
            </a:extLst>
          </p:cNvPr>
          <p:cNvSpPr/>
          <p:nvPr/>
        </p:nvSpPr>
        <p:spPr>
          <a:xfrm>
            <a:off x="6211365" y="3101959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C8B4959-5FF0-3A99-D6A4-2CEFBB411341}"/>
              </a:ext>
            </a:extLst>
          </p:cNvPr>
          <p:cNvSpPr/>
          <p:nvPr/>
        </p:nvSpPr>
        <p:spPr>
          <a:xfrm>
            <a:off x="6211365" y="3394172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861F52E-63A1-AD20-8B0F-87E073A5A0AC}"/>
              </a:ext>
            </a:extLst>
          </p:cNvPr>
          <p:cNvSpPr/>
          <p:nvPr/>
        </p:nvSpPr>
        <p:spPr>
          <a:xfrm>
            <a:off x="6211365" y="3101959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E30F01D-77D7-D018-B2DF-5715EBEDBFCE}"/>
              </a:ext>
            </a:extLst>
          </p:cNvPr>
          <p:cNvSpPr/>
          <p:nvPr/>
        </p:nvSpPr>
        <p:spPr>
          <a:xfrm>
            <a:off x="6211365" y="2779972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B50E4AD-4D4C-B7C5-FE6F-8E02B5081801}"/>
              </a:ext>
            </a:extLst>
          </p:cNvPr>
          <p:cNvSpPr/>
          <p:nvPr/>
        </p:nvSpPr>
        <p:spPr>
          <a:xfrm>
            <a:off x="6211365" y="2464860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C1BB18D-988B-50C0-519C-3BADC19EAA1C}"/>
              </a:ext>
            </a:extLst>
          </p:cNvPr>
          <p:cNvSpPr/>
          <p:nvPr/>
        </p:nvSpPr>
        <p:spPr>
          <a:xfrm>
            <a:off x="6211365" y="3704579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359B8E-34CD-2324-413D-C45534D2B870}"/>
              </a:ext>
            </a:extLst>
          </p:cNvPr>
          <p:cNvSpPr/>
          <p:nvPr/>
        </p:nvSpPr>
        <p:spPr>
          <a:xfrm>
            <a:off x="6211365" y="3108834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42A8F7B-2D78-EF6F-E9B5-C8B9BF1424F5}"/>
              </a:ext>
            </a:extLst>
          </p:cNvPr>
          <p:cNvSpPr/>
          <p:nvPr/>
        </p:nvSpPr>
        <p:spPr>
          <a:xfrm>
            <a:off x="6211365" y="3108834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CE4F38A-15AA-A6A0-5FB2-6B02D52B7A8B}"/>
              </a:ext>
            </a:extLst>
          </p:cNvPr>
          <p:cNvSpPr/>
          <p:nvPr/>
        </p:nvSpPr>
        <p:spPr>
          <a:xfrm>
            <a:off x="6211365" y="3401047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E7959A3-48D8-98B5-082E-D7058932A91A}"/>
              </a:ext>
            </a:extLst>
          </p:cNvPr>
          <p:cNvSpPr/>
          <p:nvPr/>
        </p:nvSpPr>
        <p:spPr>
          <a:xfrm>
            <a:off x="6211365" y="3108834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781BA70-3F83-8DC2-6713-A193579A741F}"/>
              </a:ext>
            </a:extLst>
          </p:cNvPr>
          <p:cNvSpPr/>
          <p:nvPr/>
        </p:nvSpPr>
        <p:spPr>
          <a:xfrm>
            <a:off x="6211365" y="2786847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33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19DAB5-2560-7EE8-EE3D-C0B7F5910879}"/>
              </a:ext>
            </a:extLst>
          </p:cNvPr>
          <p:cNvSpPr txBox="1"/>
          <p:nvPr/>
        </p:nvSpPr>
        <p:spPr>
          <a:xfrm>
            <a:off x="295834" y="338271"/>
            <a:ext cx="2513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PLANEMAKER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D59C1F-9FE1-7054-8B42-39FE5F061B9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>
            <a:off x="2809702" y="743064"/>
            <a:ext cx="5947162" cy="483206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67E927F-2D94-B235-702B-CC72158EB974}"/>
              </a:ext>
            </a:extLst>
          </p:cNvPr>
          <p:cNvSpPr/>
          <p:nvPr/>
        </p:nvSpPr>
        <p:spPr>
          <a:xfrm>
            <a:off x="6211365" y="2463038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8C912AC-154D-0073-3D05-B1071E9187C9}"/>
              </a:ext>
            </a:extLst>
          </p:cNvPr>
          <p:cNvSpPr/>
          <p:nvPr/>
        </p:nvSpPr>
        <p:spPr>
          <a:xfrm>
            <a:off x="6211365" y="3702757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1720253-BFEB-3464-DA27-2CBE502E8BA5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3095852-B069-E88E-E129-07EC0F54CCA1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C24327-2532-A3DB-B845-C1B01440D3FE}"/>
              </a:ext>
            </a:extLst>
          </p:cNvPr>
          <p:cNvSpPr/>
          <p:nvPr/>
        </p:nvSpPr>
        <p:spPr>
          <a:xfrm>
            <a:off x="6211365" y="3399225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63C697-5374-BD6A-C5B3-3C82E64C291A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2403192-4691-064C-F5CD-2EB92FB45AF5}"/>
              </a:ext>
            </a:extLst>
          </p:cNvPr>
          <p:cNvSpPr/>
          <p:nvPr/>
        </p:nvSpPr>
        <p:spPr>
          <a:xfrm>
            <a:off x="6211365" y="2785025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1CA588-E7CD-8AF3-5EE7-6D522CB35119}"/>
              </a:ext>
            </a:extLst>
          </p:cNvPr>
          <p:cNvGrpSpPr/>
          <p:nvPr/>
        </p:nvGrpSpPr>
        <p:grpSpPr>
          <a:xfrm>
            <a:off x="7305665" y="2463038"/>
            <a:ext cx="104172" cy="1343891"/>
            <a:chOff x="6211365" y="2463038"/>
            <a:chExt cx="104172" cy="134389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8C827DE-F823-3C6C-0007-0A480B2D2C82}"/>
                </a:ext>
              </a:extLst>
            </p:cNvPr>
            <p:cNvSpPr/>
            <p:nvPr/>
          </p:nvSpPr>
          <p:spPr>
            <a:xfrm>
              <a:off x="6211365" y="2463038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BE7B96D-51F2-02B7-5A18-C6E2055E8D98}"/>
                </a:ext>
              </a:extLst>
            </p:cNvPr>
            <p:cNvSpPr/>
            <p:nvPr/>
          </p:nvSpPr>
          <p:spPr>
            <a:xfrm>
              <a:off x="6211365" y="3702757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504FC32-E65D-BC90-19C1-CFEAFF3B734C}"/>
                </a:ext>
              </a:extLst>
            </p:cNvPr>
            <p:cNvSpPr/>
            <p:nvPr/>
          </p:nvSpPr>
          <p:spPr>
            <a:xfrm>
              <a:off x="6211365" y="3107012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FFEA63F-F8B9-10EE-D06F-D657D41839D6}"/>
                </a:ext>
              </a:extLst>
            </p:cNvPr>
            <p:cNvSpPr/>
            <p:nvPr/>
          </p:nvSpPr>
          <p:spPr>
            <a:xfrm>
              <a:off x="6211365" y="3107012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F7E828-F61B-DD8C-887A-9DD7F2567C60}"/>
                </a:ext>
              </a:extLst>
            </p:cNvPr>
            <p:cNvSpPr/>
            <p:nvPr/>
          </p:nvSpPr>
          <p:spPr>
            <a:xfrm>
              <a:off x="6211365" y="3399225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DF9CB50-A8E7-D3ED-D081-09DFE4CAFBE7}"/>
                </a:ext>
              </a:extLst>
            </p:cNvPr>
            <p:cNvSpPr/>
            <p:nvPr/>
          </p:nvSpPr>
          <p:spPr>
            <a:xfrm>
              <a:off x="6211365" y="3107012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27A6FEB-5DE0-E604-798B-970B26A9FA90}"/>
                </a:ext>
              </a:extLst>
            </p:cNvPr>
            <p:cNvSpPr/>
            <p:nvPr/>
          </p:nvSpPr>
          <p:spPr>
            <a:xfrm>
              <a:off x="6211365" y="2785025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DEA0672-6FEA-9121-5E19-C687E8158F06}"/>
              </a:ext>
            </a:extLst>
          </p:cNvPr>
          <p:cNvGrpSpPr/>
          <p:nvPr/>
        </p:nvGrpSpPr>
        <p:grpSpPr>
          <a:xfrm>
            <a:off x="5117065" y="2487152"/>
            <a:ext cx="104172" cy="1343891"/>
            <a:chOff x="6211365" y="2463038"/>
            <a:chExt cx="104172" cy="134389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ABE4049-2D4F-0D4A-C1E3-457D62F2E530}"/>
                </a:ext>
              </a:extLst>
            </p:cNvPr>
            <p:cNvSpPr/>
            <p:nvPr/>
          </p:nvSpPr>
          <p:spPr>
            <a:xfrm>
              <a:off x="6211365" y="2463038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14E1D63-D9D5-3196-208F-2ACA059906D6}"/>
                </a:ext>
              </a:extLst>
            </p:cNvPr>
            <p:cNvSpPr/>
            <p:nvPr/>
          </p:nvSpPr>
          <p:spPr>
            <a:xfrm>
              <a:off x="6211365" y="3702757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158D214-5FB3-077D-A28B-646CF5A8777D}"/>
                </a:ext>
              </a:extLst>
            </p:cNvPr>
            <p:cNvSpPr/>
            <p:nvPr/>
          </p:nvSpPr>
          <p:spPr>
            <a:xfrm>
              <a:off x="6211365" y="3107012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4FB704B-67D9-6F60-894D-42F9C6C35158}"/>
                </a:ext>
              </a:extLst>
            </p:cNvPr>
            <p:cNvSpPr/>
            <p:nvPr/>
          </p:nvSpPr>
          <p:spPr>
            <a:xfrm>
              <a:off x="6211365" y="3107012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D0D24E7-0853-C3B6-393C-044F148FA634}"/>
                </a:ext>
              </a:extLst>
            </p:cNvPr>
            <p:cNvSpPr/>
            <p:nvPr/>
          </p:nvSpPr>
          <p:spPr>
            <a:xfrm>
              <a:off x="6211365" y="3399225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9EFE2B3-FDED-78FB-B7F3-F696285624E1}"/>
                </a:ext>
              </a:extLst>
            </p:cNvPr>
            <p:cNvSpPr/>
            <p:nvPr/>
          </p:nvSpPr>
          <p:spPr>
            <a:xfrm>
              <a:off x="6211365" y="3107012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4135E4E-F656-D74A-E763-D526485C56A8}"/>
                </a:ext>
              </a:extLst>
            </p:cNvPr>
            <p:cNvSpPr/>
            <p:nvPr/>
          </p:nvSpPr>
          <p:spPr>
            <a:xfrm>
              <a:off x="6211365" y="2785025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C45B630C-F211-7F41-C909-A897E372B6E8}"/>
              </a:ext>
            </a:extLst>
          </p:cNvPr>
          <p:cNvSpPr/>
          <p:nvPr/>
        </p:nvSpPr>
        <p:spPr>
          <a:xfrm>
            <a:off x="3782979" y="2492832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2DBA767-899E-C41D-E67A-8921E3D0B332}"/>
              </a:ext>
            </a:extLst>
          </p:cNvPr>
          <p:cNvSpPr/>
          <p:nvPr/>
        </p:nvSpPr>
        <p:spPr>
          <a:xfrm>
            <a:off x="3782979" y="3732551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ED1664E-1F9A-4542-6B8C-D405BA7FE556}"/>
              </a:ext>
            </a:extLst>
          </p:cNvPr>
          <p:cNvSpPr/>
          <p:nvPr/>
        </p:nvSpPr>
        <p:spPr>
          <a:xfrm>
            <a:off x="3782979" y="3136806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0433315-5391-1076-7CBC-D481FF68E2E5}"/>
              </a:ext>
            </a:extLst>
          </p:cNvPr>
          <p:cNvSpPr/>
          <p:nvPr/>
        </p:nvSpPr>
        <p:spPr>
          <a:xfrm>
            <a:off x="3782979" y="3136806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2355C22-D7CE-84A3-389B-AFFDCC297412}"/>
              </a:ext>
            </a:extLst>
          </p:cNvPr>
          <p:cNvSpPr/>
          <p:nvPr/>
        </p:nvSpPr>
        <p:spPr>
          <a:xfrm>
            <a:off x="3782979" y="3429019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D90742F-05A8-78EF-D3AA-DAEB14C4050A}"/>
              </a:ext>
            </a:extLst>
          </p:cNvPr>
          <p:cNvSpPr/>
          <p:nvPr/>
        </p:nvSpPr>
        <p:spPr>
          <a:xfrm>
            <a:off x="3782979" y="3136806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5CF85BD-6736-7270-85AB-9D2C669C79DE}"/>
              </a:ext>
            </a:extLst>
          </p:cNvPr>
          <p:cNvSpPr/>
          <p:nvPr/>
        </p:nvSpPr>
        <p:spPr>
          <a:xfrm>
            <a:off x="3782979" y="2814819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4E730AE-BE3E-16B1-77BA-91FC4CC9A9E2}"/>
              </a:ext>
            </a:extLst>
          </p:cNvPr>
          <p:cNvSpPr/>
          <p:nvPr/>
        </p:nvSpPr>
        <p:spPr>
          <a:xfrm>
            <a:off x="2809702" y="2485957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08C4910-33C8-B269-E31D-10B49D57A878}"/>
              </a:ext>
            </a:extLst>
          </p:cNvPr>
          <p:cNvSpPr/>
          <p:nvPr/>
        </p:nvSpPr>
        <p:spPr>
          <a:xfrm>
            <a:off x="2809702" y="3725676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A6DD878-43F0-9CF4-B3E3-68B8C672CA56}"/>
              </a:ext>
            </a:extLst>
          </p:cNvPr>
          <p:cNvSpPr/>
          <p:nvPr/>
        </p:nvSpPr>
        <p:spPr>
          <a:xfrm>
            <a:off x="2809702" y="3129931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4C9A04C-B48F-4491-EC63-1110875BBFC5}"/>
              </a:ext>
            </a:extLst>
          </p:cNvPr>
          <p:cNvSpPr/>
          <p:nvPr/>
        </p:nvSpPr>
        <p:spPr>
          <a:xfrm>
            <a:off x="2809702" y="3129931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C8B4959-5FF0-3A99-D6A4-2CEFBB411341}"/>
              </a:ext>
            </a:extLst>
          </p:cNvPr>
          <p:cNvSpPr/>
          <p:nvPr/>
        </p:nvSpPr>
        <p:spPr>
          <a:xfrm>
            <a:off x="2809702" y="3422144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861F52E-63A1-AD20-8B0F-87E073A5A0AC}"/>
              </a:ext>
            </a:extLst>
          </p:cNvPr>
          <p:cNvSpPr/>
          <p:nvPr/>
        </p:nvSpPr>
        <p:spPr>
          <a:xfrm>
            <a:off x="2809702" y="3129931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E30F01D-77D7-D018-B2DF-5715EBEDBFCE}"/>
              </a:ext>
            </a:extLst>
          </p:cNvPr>
          <p:cNvSpPr/>
          <p:nvPr/>
        </p:nvSpPr>
        <p:spPr>
          <a:xfrm>
            <a:off x="2809702" y="2807944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B50E4AD-4D4C-B7C5-FE6F-8E02B5081801}"/>
              </a:ext>
            </a:extLst>
          </p:cNvPr>
          <p:cNvSpPr/>
          <p:nvPr/>
        </p:nvSpPr>
        <p:spPr>
          <a:xfrm>
            <a:off x="8622900" y="2487152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C1BB18D-988B-50C0-519C-3BADC19EAA1C}"/>
              </a:ext>
            </a:extLst>
          </p:cNvPr>
          <p:cNvSpPr/>
          <p:nvPr/>
        </p:nvSpPr>
        <p:spPr>
          <a:xfrm>
            <a:off x="8622900" y="3726871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359B8E-34CD-2324-413D-C45534D2B870}"/>
              </a:ext>
            </a:extLst>
          </p:cNvPr>
          <p:cNvSpPr/>
          <p:nvPr/>
        </p:nvSpPr>
        <p:spPr>
          <a:xfrm>
            <a:off x="8622900" y="3131126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42A8F7B-2D78-EF6F-E9B5-C8B9BF1424F5}"/>
              </a:ext>
            </a:extLst>
          </p:cNvPr>
          <p:cNvSpPr/>
          <p:nvPr/>
        </p:nvSpPr>
        <p:spPr>
          <a:xfrm>
            <a:off x="8622900" y="3131126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CE4F38A-15AA-A6A0-5FB2-6B02D52B7A8B}"/>
              </a:ext>
            </a:extLst>
          </p:cNvPr>
          <p:cNvSpPr/>
          <p:nvPr/>
        </p:nvSpPr>
        <p:spPr>
          <a:xfrm>
            <a:off x="8622900" y="3423339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E7959A3-48D8-98B5-082E-D7058932A91A}"/>
              </a:ext>
            </a:extLst>
          </p:cNvPr>
          <p:cNvSpPr/>
          <p:nvPr/>
        </p:nvSpPr>
        <p:spPr>
          <a:xfrm>
            <a:off x="8622900" y="3131126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781BA70-3F83-8DC2-6713-A193579A741F}"/>
              </a:ext>
            </a:extLst>
          </p:cNvPr>
          <p:cNvSpPr/>
          <p:nvPr/>
        </p:nvSpPr>
        <p:spPr>
          <a:xfrm>
            <a:off x="8622900" y="2809139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43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19DAB5-2560-7EE8-EE3D-C0B7F5910879}"/>
              </a:ext>
            </a:extLst>
          </p:cNvPr>
          <p:cNvSpPr txBox="1"/>
          <p:nvPr/>
        </p:nvSpPr>
        <p:spPr>
          <a:xfrm>
            <a:off x="295834" y="338271"/>
            <a:ext cx="2513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PLANEMAKER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D59C1F-9FE1-7054-8B42-39FE5F061B9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>
            <a:off x="2809702" y="743064"/>
            <a:ext cx="5947162" cy="483206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67E927F-2D94-B235-702B-CC72158EB974}"/>
              </a:ext>
            </a:extLst>
          </p:cNvPr>
          <p:cNvSpPr/>
          <p:nvPr/>
        </p:nvSpPr>
        <p:spPr>
          <a:xfrm>
            <a:off x="6211365" y="2463038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8C912AC-154D-0073-3D05-B1071E9187C9}"/>
              </a:ext>
            </a:extLst>
          </p:cNvPr>
          <p:cNvSpPr/>
          <p:nvPr/>
        </p:nvSpPr>
        <p:spPr>
          <a:xfrm>
            <a:off x="6211365" y="3702757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1720253-BFEB-3464-DA27-2CBE502E8BA5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3095852-B069-E88E-E129-07EC0F54CCA1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C24327-2532-A3DB-B845-C1B01440D3FE}"/>
              </a:ext>
            </a:extLst>
          </p:cNvPr>
          <p:cNvSpPr/>
          <p:nvPr/>
        </p:nvSpPr>
        <p:spPr>
          <a:xfrm>
            <a:off x="6211365" y="3399225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63C697-5374-BD6A-C5B3-3C82E64C291A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2403192-4691-064C-F5CD-2EB92FB45AF5}"/>
              </a:ext>
            </a:extLst>
          </p:cNvPr>
          <p:cNvSpPr/>
          <p:nvPr/>
        </p:nvSpPr>
        <p:spPr>
          <a:xfrm>
            <a:off x="6211365" y="2785025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1CA588-E7CD-8AF3-5EE7-6D522CB35119}"/>
              </a:ext>
            </a:extLst>
          </p:cNvPr>
          <p:cNvGrpSpPr/>
          <p:nvPr/>
        </p:nvGrpSpPr>
        <p:grpSpPr>
          <a:xfrm>
            <a:off x="7305665" y="2463038"/>
            <a:ext cx="104172" cy="1343891"/>
            <a:chOff x="6211365" y="2463038"/>
            <a:chExt cx="104172" cy="134389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8C827DE-F823-3C6C-0007-0A480B2D2C82}"/>
                </a:ext>
              </a:extLst>
            </p:cNvPr>
            <p:cNvSpPr/>
            <p:nvPr/>
          </p:nvSpPr>
          <p:spPr>
            <a:xfrm>
              <a:off x="6211365" y="2463038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BE7B96D-51F2-02B7-5A18-C6E2055E8D98}"/>
                </a:ext>
              </a:extLst>
            </p:cNvPr>
            <p:cNvSpPr/>
            <p:nvPr/>
          </p:nvSpPr>
          <p:spPr>
            <a:xfrm>
              <a:off x="6211365" y="3702757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504FC32-E65D-BC90-19C1-CFEAFF3B734C}"/>
                </a:ext>
              </a:extLst>
            </p:cNvPr>
            <p:cNvSpPr/>
            <p:nvPr/>
          </p:nvSpPr>
          <p:spPr>
            <a:xfrm>
              <a:off x="6211365" y="3107012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FFEA63F-F8B9-10EE-D06F-D657D41839D6}"/>
                </a:ext>
              </a:extLst>
            </p:cNvPr>
            <p:cNvSpPr/>
            <p:nvPr/>
          </p:nvSpPr>
          <p:spPr>
            <a:xfrm>
              <a:off x="6211365" y="3107012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F7E828-F61B-DD8C-887A-9DD7F2567C60}"/>
                </a:ext>
              </a:extLst>
            </p:cNvPr>
            <p:cNvSpPr/>
            <p:nvPr/>
          </p:nvSpPr>
          <p:spPr>
            <a:xfrm>
              <a:off x="6211365" y="3399225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DF9CB50-A8E7-D3ED-D081-09DFE4CAFBE7}"/>
                </a:ext>
              </a:extLst>
            </p:cNvPr>
            <p:cNvSpPr/>
            <p:nvPr/>
          </p:nvSpPr>
          <p:spPr>
            <a:xfrm>
              <a:off x="6211365" y="3107012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27A6FEB-5DE0-E604-798B-970B26A9FA90}"/>
                </a:ext>
              </a:extLst>
            </p:cNvPr>
            <p:cNvSpPr/>
            <p:nvPr/>
          </p:nvSpPr>
          <p:spPr>
            <a:xfrm>
              <a:off x="6211365" y="2785025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DEA0672-6FEA-9121-5E19-C687E8158F06}"/>
              </a:ext>
            </a:extLst>
          </p:cNvPr>
          <p:cNvGrpSpPr/>
          <p:nvPr/>
        </p:nvGrpSpPr>
        <p:grpSpPr>
          <a:xfrm>
            <a:off x="5117065" y="2487152"/>
            <a:ext cx="104172" cy="1343891"/>
            <a:chOff x="6211365" y="2463038"/>
            <a:chExt cx="104172" cy="134389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ABE4049-2D4F-0D4A-C1E3-457D62F2E530}"/>
                </a:ext>
              </a:extLst>
            </p:cNvPr>
            <p:cNvSpPr/>
            <p:nvPr/>
          </p:nvSpPr>
          <p:spPr>
            <a:xfrm>
              <a:off x="6211365" y="2463038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14E1D63-D9D5-3196-208F-2ACA059906D6}"/>
                </a:ext>
              </a:extLst>
            </p:cNvPr>
            <p:cNvSpPr/>
            <p:nvPr/>
          </p:nvSpPr>
          <p:spPr>
            <a:xfrm>
              <a:off x="6211365" y="3702757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158D214-5FB3-077D-A28B-646CF5A8777D}"/>
                </a:ext>
              </a:extLst>
            </p:cNvPr>
            <p:cNvSpPr/>
            <p:nvPr/>
          </p:nvSpPr>
          <p:spPr>
            <a:xfrm>
              <a:off x="6211365" y="3107012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4FB704B-67D9-6F60-894D-42F9C6C35158}"/>
                </a:ext>
              </a:extLst>
            </p:cNvPr>
            <p:cNvSpPr/>
            <p:nvPr/>
          </p:nvSpPr>
          <p:spPr>
            <a:xfrm>
              <a:off x="6211365" y="3107012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D0D24E7-0853-C3B6-393C-044F148FA634}"/>
                </a:ext>
              </a:extLst>
            </p:cNvPr>
            <p:cNvSpPr/>
            <p:nvPr/>
          </p:nvSpPr>
          <p:spPr>
            <a:xfrm>
              <a:off x="6211365" y="3399225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9EFE2B3-FDED-78FB-B7F3-F696285624E1}"/>
                </a:ext>
              </a:extLst>
            </p:cNvPr>
            <p:cNvSpPr/>
            <p:nvPr/>
          </p:nvSpPr>
          <p:spPr>
            <a:xfrm>
              <a:off x="6211365" y="3107012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4135E4E-F656-D74A-E763-D526485C56A8}"/>
                </a:ext>
              </a:extLst>
            </p:cNvPr>
            <p:cNvSpPr/>
            <p:nvPr/>
          </p:nvSpPr>
          <p:spPr>
            <a:xfrm>
              <a:off x="6211365" y="2785025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C45B630C-F211-7F41-C909-A897E372B6E8}"/>
              </a:ext>
            </a:extLst>
          </p:cNvPr>
          <p:cNvSpPr/>
          <p:nvPr/>
        </p:nvSpPr>
        <p:spPr>
          <a:xfrm>
            <a:off x="3782979" y="2789566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2DBA767-899E-C41D-E67A-8921E3D0B332}"/>
              </a:ext>
            </a:extLst>
          </p:cNvPr>
          <p:cNvSpPr/>
          <p:nvPr/>
        </p:nvSpPr>
        <p:spPr>
          <a:xfrm>
            <a:off x="3782979" y="3429000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ED1664E-1F9A-4542-6B8C-D405BA7FE556}"/>
              </a:ext>
            </a:extLst>
          </p:cNvPr>
          <p:cNvSpPr/>
          <p:nvPr/>
        </p:nvSpPr>
        <p:spPr>
          <a:xfrm>
            <a:off x="3782979" y="3136806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0433315-5391-1076-7CBC-D481FF68E2E5}"/>
              </a:ext>
            </a:extLst>
          </p:cNvPr>
          <p:cNvSpPr/>
          <p:nvPr/>
        </p:nvSpPr>
        <p:spPr>
          <a:xfrm>
            <a:off x="3782979" y="3136806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2355C22-D7CE-84A3-389B-AFFDCC297412}"/>
              </a:ext>
            </a:extLst>
          </p:cNvPr>
          <p:cNvSpPr/>
          <p:nvPr/>
        </p:nvSpPr>
        <p:spPr>
          <a:xfrm>
            <a:off x="3782979" y="3282903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D90742F-05A8-78EF-D3AA-DAEB14C4050A}"/>
              </a:ext>
            </a:extLst>
          </p:cNvPr>
          <p:cNvSpPr/>
          <p:nvPr/>
        </p:nvSpPr>
        <p:spPr>
          <a:xfrm>
            <a:off x="3782979" y="3136806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5CF85BD-6736-7270-85AB-9D2C669C79DE}"/>
              </a:ext>
            </a:extLst>
          </p:cNvPr>
          <p:cNvSpPr/>
          <p:nvPr/>
        </p:nvSpPr>
        <p:spPr>
          <a:xfrm>
            <a:off x="3782979" y="2948765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4E730AE-BE3E-16B1-77BA-91FC4CC9A9E2}"/>
              </a:ext>
            </a:extLst>
          </p:cNvPr>
          <p:cNvSpPr/>
          <p:nvPr/>
        </p:nvSpPr>
        <p:spPr>
          <a:xfrm>
            <a:off x="2809702" y="3136806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08C4910-33C8-B269-E31D-10B49D57A878}"/>
              </a:ext>
            </a:extLst>
          </p:cNvPr>
          <p:cNvSpPr/>
          <p:nvPr/>
        </p:nvSpPr>
        <p:spPr>
          <a:xfrm>
            <a:off x="2809702" y="3136806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A6DD878-43F0-9CF4-B3E3-68B8C672CA56}"/>
              </a:ext>
            </a:extLst>
          </p:cNvPr>
          <p:cNvSpPr/>
          <p:nvPr/>
        </p:nvSpPr>
        <p:spPr>
          <a:xfrm>
            <a:off x="2809702" y="3129931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4C9A04C-B48F-4491-EC63-1110875BBFC5}"/>
              </a:ext>
            </a:extLst>
          </p:cNvPr>
          <p:cNvSpPr/>
          <p:nvPr/>
        </p:nvSpPr>
        <p:spPr>
          <a:xfrm>
            <a:off x="2809702" y="3129931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C8B4959-5FF0-3A99-D6A4-2CEFBB411341}"/>
              </a:ext>
            </a:extLst>
          </p:cNvPr>
          <p:cNvSpPr/>
          <p:nvPr/>
        </p:nvSpPr>
        <p:spPr>
          <a:xfrm>
            <a:off x="2809702" y="3123004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861F52E-63A1-AD20-8B0F-87E073A5A0AC}"/>
              </a:ext>
            </a:extLst>
          </p:cNvPr>
          <p:cNvSpPr/>
          <p:nvPr/>
        </p:nvSpPr>
        <p:spPr>
          <a:xfrm>
            <a:off x="2809702" y="3129931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E30F01D-77D7-D018-B2DF-5715EBEDBFCE}"/>
              </a:ext>
            </a:extLst>
          </p:cNvPr>
          <p:cNvSpPr/>
          <p:nvPr/>
        </p:nvSpPr>
        <p:spPr>
          <a:xfrm>
            <a:off x="2809702" y="3128687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B50E4AD-4D4C-B7C5-FE6F-8E02B5081801}"/>
              </a:ext>
            </a:extLst>
          </p:cNvPr>
          <p:cNvSpPr/>
          <p:nvPr/>
        </p:nvSpPr>
        <p:spPr>
          <a:xfrm>
            <a:off x="8622900" y="2487152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C1BB18D-988B-50C0-519C-3BADC19EAA1C}"/>
              </a:ext>
            </a:extLst>
          </p:cNvPr>
          <p:cNvSpPr/>
          <p:nvPr/>
        </p:nvSpPr>
        <p:spPr>
          <a:xfrm>
            <a:off x="8622900" y="3726871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359B8E-34CD-2324-413D-C45534D2B870}"/>
              </a:ext>
            </a:extLst>
          </p:cNvPr>
          <p:cNvSpPr/>
          <p:nvPr/>
        </p:nvSpPr>
        <p:spPr>
          <a:xfrm>
            <a:off x="8114608" y="3131126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42A8F7B-2D78-EF6F-E9B5-C8B9BF1424F5}"/>
              </a:ext>
            </a:extLst>
          </p:cNvPr>
          <p:cNvSpPr/>
          <p:nvPr/>
        </p:nvSpPr>
        <p:spPr>
          <a:xfrm>
            <a:off x="8114608" y="2946445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CE4F38A-15AA-A6A0-5FB2-6B02D52B7A8B}"/>
              </a:ext>
            </a:extLst>
          </p:cNvPr>
          <p:cNvSpPr/>
          <p:nvPr/>
        </p:nvSpPr>
        <p:spPr>
          <a:xfrm>
            <a:off x="8407005" y="3423339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E7959A3-48D8-98B5-082E-D7058932A91A}"/>
              </a:ext>
            </a:extLst>
          </p:cNvPr>
          <p:cNvSpPr/>
          <p:nvPr/>
        </p:nvSpPr>
        <p:spPr>
          <a:xfrm>
            <a:off x="8099712" y="3282903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781BA70-3F83-8DC2-6713-A193579A741F}"/>
              </a:ext>
            </a:extLst>
          </p:cNvPr>
          <p:cNvSpPr/>
          <p:nvPr/>
        </p:nvSpPr>
        <p:spPr>
          <a:xfrm>
            <a:off x="8347879" y="2809139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531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19DAB5-2560-7EE8-EE3D-C0B7F5910879}"/>
              </a:ext>
            </a:extLst>
          </p:cNvPr>
          <p:cNvSpPr txBox="1"/>
          <p:nvPr/>
        </p:nvSpPr>
        <p:spPr>
          <a:xfrm>
            <a:off x="295834" y="338271"/>
            <a:ext cx="2513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PLANEMAKER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D59C1F-9FE1-7054-8B42-39FE5F061B9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2809702" y="743064"/>
            <a:ext cx="5947162" cy="483206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CB860B21-1417-762D-EE6B-9429798E42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47203559"/>
                  </p:ext>
                </p:extLst>
              </p:nvPr>
            </p:nvGraphicFramePr>
            <p:xfrm rot="16200000">
              <a:off x="5631598" y="7568927"/>
              <a:ext cx="1679868" cy="1705470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679868" cy="1705470"/>
                    </a:xfrm>
                    <a:prstGeom prst="rect">
                      <a:avLst/>
                    </a:prstGeom>
                  </am3d:spPr>
                  <am3d:camera>
                    <am3d:pos x="0" y="0" z="662635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150" d="1000000"/>
                    <am3d:preTrans dx="37747723" dy="-655649" dz="20644997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515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CB860B21-1417-762D-EE6B-9429798E42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5631598" y="7568927"/>
                <a:ext cx="1679868" cy="17054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689488FA-70AE-E28F-913F-941486557C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47590375"/>
                  </p:ext>
                </p:extLst>
              </p:nvPr>
            </p:nvGraphicFramePr>
            <p:xfrm rot="5400000">
              <a:off x="5631604" y="-2405018"/>
              <a:ext cx="1679862" cy="1705464"/>
            </p:xfrm>
            <a:graphic>
              <a:graphicData uri="http://schemas.microsoft.com/office/drawing/2017/model3d">
                <am3d:model3d r:embed="rId3">
                  <am3d:spPr>
                    <a:xfrm rot="5400000">
                      <a:off x="0" y="0"/>
                      <a:ext cx="1679862" cy="1705464"/>
                    </a:xfrm>
                    <a:prstGeom prst="rect">
                      <a:avLst/>
                    </a:prstGeom>
                  </am3d:spPr>
                  <am3d:camera>
                    <am3d:pos x="0" y="0" z="662635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150" d="1000000"/>
                    <am3d:preTrans dx="37747723" dy="-655649" dz="20644997"/>
                    <am3d:scale>
                      <am3d:sx n="1000000" d="1000000"/>
                      <am3d:sy n="1000000" d="1000000"/>
                      <am3d:sz n="1000000" d="1000000"/>
                    </am3d:scale>
                    <am3d:rot ax="5399994" ay="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5156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689488FA-70AE-E28F-913F-941486557C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5631604" y="-2405018"/>
                <a:ext cx="1679862" cy="17054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2EEAC711-07F0-52E5-FEF8-85018E2F08D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84258243"/>
                  </p:ext>
                </p:extLst>
              </p:nvPr>
            </p:nvGraphicFramePr>
            <p:xfrm rot="5400000" flipH="1">
              <a:off x="7746569" y="7262935"/>
              <a:ext cx="782163" cy="1246591"/>
            </p:xfrm>
            <a:graphic>
              <a:graphicData uri="http://schemas.microsoft.com/office/drawing/2017/model3d">
                <am3d:model3d r:embed="rId6">
                  <am3d:spPr>
                    <a:xfrm rot="5400000" flipH="1">
                      <a:off x="0" y="0"/>
                      <a:ext cx="782163" cy="1246591"/>
                    </a:xfrm>
                    <a:prstGeom prst="rect">
                      <a:avLst/>
                    </a:prstGeom>
                  </am3d:spPr>
                  <am3d:camera>
                    <am3d:pos x="0" y="0" z="65385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786" d="1000000"/>
                    <am3d:preTrans dx="66580864" dy="-9746206" dz="-181119146"/>
                    <am3d:scale>
                      <am3d:sx n="1000000" d="1000000"/>
                      <am3d:sy n="1000000" d="1000000"/>
                      <am3d:sz n="1000000" d="1000000"/>
                    </am3d:scale>
                    <am3d:rot ax="-4800007" ay="21594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4381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2EEAC711-07F0-52E5-FEF8-85018E2F08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 flipH="1">
                <a:off x="7746569" y="7262935"/>
                <a:ext cx="782163" cy="12465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6238FEA9-F5FF-3C25-A1E3-65E953C55C2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61963822"/>
                  </p:ext>
                </p:extLst>
              </p:nvPr>
            </p:nvGraphicFramePr>
            <p:xfrm rot="5400000">
              <a:off x="7768121" y="-1701096"/>
              <a:ext cx="739059" cy="1238424"/>
            </p:xfrm>
            <a:graphic>
              <a:graphicData uri="http://schemas.microsoft.com/office/drawing/2017/model3d">
                <am3d:model3d r:embed="rId6">
                  <am3d:spPr>
                    <a:xfrm rot="5400000">
                      <a:off x="0" y="0"/>
                      <a:ext cx="739059" cy="1238424"/>
                    </a:xfrm>
                    <a:prstGeom prst="rect">
                      <a:avLst/>
                    </a:prstGeom>
                  </am3d:spPr>
                  <am3d:camera>
                    <am3d:pos x="0" y="0" z="65385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786" d="1000000"/>
                    <am3d:preTrans dx="66580864" dy="-9746206" dz="-181119146"/>
                    <am3d:scale>
                      <am3d:sx n="1000000" d="1000000"/>
                      <am3d:sy n="1000000" d="1000000"/>
                      <am3d:sz n="1000000" d="1000000"/>
                    </am3d:scale>
                    <am3d:rot ax="-4800007" ay="21594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4381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6238FEA9-F5FF-3C25-A1E3-65E953C55C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5400000">
                <a:off x="7768121" y="-1701096"/>
                <a:ext cx="739059" cy="12384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0E31FD91-8A3D-D2EE-C8BD-89551E45191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400000">
              <a:off x="5076216" y="127279"/>
              <a:ext cx="1297656" cy="6063639"/>
            </p:xfrm>
            <a:graphic>
              <a:graphicData uri="http://schemas.microsoft.com/office/drawing/2017/model3d">
                <am3d:model3d r:embed="rId9">
                  <am3d:spPr>
                    <a:xfrm rot="5400000">
                      <a:off x="0" y="0"/>
                      <a:ext cx="1297656" cy="6063639"/>
                    </a:xfrm>
                    <a:prstGeom prst="rect">
                      <a:avLst/>
                    </a:prstGeom>
                  </am3d:spPr>
                  <am3d:camera>
                    <am3d:pos x="0" y="0" z="489695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42174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64567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0E31FD91-8A3D-D2EE-C8BD-89551E4519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5400000">
                <a:off x="5076216" y="127279"/>
                <a:ext cx="1297656" cy="60636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8814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19DAB5-2560-7EE8-EE3D-C0B7F5910879}"/>
              </a:ext>
            </a:extLst>
          </p:cNvPr>
          <p:cNvSpPr txBox="1"/>
          <p:nvPr/>
        </p:nvSpPr>
        <p:spPr>
          <a:xfrm>
            <a:off x="295834" y="338271"/>
            <a:ext cx="2513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PLANEMAKER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D59C1F-9FE1-7054-8B42-39FE5F061B9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2809702" y="743064"/>
            <a:ext cx="5947162" cy="483206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DB2CF577-082E-3533-A321-858569B1DD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00313435"/>
                  </p:ext>
                </p:extLst>
              </p:nvPr>
            </p:nvGraphicFramePr>
            <p:xfrm rot="5400000" flipH="1">
              <a:off x="7768120" y="3323892"/>
              <a:ext cx="739062" cy="1238424"/>
            </p:xfrm>
            <a:graphic>
              <a:graphicData uri="http://schemas.microsoft.com/office/drawing/2017/model3d">
                <am3d:model3d r:embed="rId3">
                  <am3d:spPr>
                    <a:xfrm rot="5400000" flipH="1">
                      <a:off x="0" y="0"/>
                      <a:ext cx="739062" cy="1238424"/>
                    </a:xfrm>
                    <a:prstGeom prst="rect">
                      <a:avLst/>
                    </a:prstGeom>
                  </am3d:spPr>
                  <am3d:camera>
                    <am3d:pos x="0" y="0" z="65385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786" d="1000000"/>
                    <am3d:preTrans dx="66580864" dy="-9746206" dz="-181119146"/>
                    <am3d:scale>
                      <am3d:sx n="1000000" d="1000000"/>
                      <am3d:sy n="1000000" d="1000000"/>
                      <am3d:sz n="1000000" d="1000000"/>
                    </am3d:scale>
                    <am3d:rot ax="-4800007" ay="21594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4381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DB2CF577-082E-3533-A321-858569B1DD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 flipH="1">
                <a:off x="7768120" y="3323892"/>
                <a:ext cx="739062" cy="12384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544C7226-E672-CA6D-7E95-723E670A29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2798140"/>
                  </p:ext>
                </p:extLst>
              </p:nvPr>
            </p:nvGraphicFramePr>
            <p:xfrm rot="5400000">
              <a:off x="7768121" y="1753306"/>
              <a:ext cx="739059" cy="1238424"/>
            </p:xfrm>
            <a:graphic>
              <a:graphicData uri="http://schemas.microsoft.com/office/drawing/2017/model3d">
                <am3d:model3d r:embed="rId3">
                  <am3d:spPr>
                    <a:xfrm rot="5400000">
                      <a:off x="0" y="0"/>
                      <a:ext cx="739059" cy="1238424"/>
                    </a:xfrm>
                    <a:prstGeom prst="rect">
                      <a:avLst/>
                    </a:prstGeom>
                  </am3d:spPr>
                  <am3d:camera>
                    <am3d:pos x="0" y="0" z="65385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786" d="1000000"/>
                    <am3d:preTrans dx="66580864" dy="-9746206" dz="-181119146"/>
                    <am3d:scale>
                      <am3d:sx n="1000000" d="1000000"/>
                      <am3d:sy n="1000000" d="1000000"/>
                      <am3d:sz n="1000000" d="1000000"/>
                    </am3d:scale>
                    <am3d:rot ax="-4800007" ay="21594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4381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544C7226-E672-CA6D-7E95-723E670A29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7768121" y="1753306"/>
                <a:ext cx="739059" cy="12384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8181853A-BD1C-8E37-40B6-96FF83EB1E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7411733"/>
                  </p:ext>
                </p:extLst>
              </p:nvPr>
            </p:nvGraphicFramePr>
            <p:xfrm rot="16200000">
              <a:off x="5631598" y="3728447"/>
              <a:ext cx="1679868" cy="1705470"/>
            </p:xfrm>
            <a:graphic>
              <a:graphicData uri="http://schemas.microsoft.com/office/drawing/2017/model3d">
                <am3d:model3d r:embed="rId5">
                  <am3d:spPr>
                    <a:xfrm rot="16200000">
                      <a:off x="0" y="0"/>
                      <a:ext cx="1679868" cy="1705470"/>
                    </a:xfrm>
                    <a:prstGeom prst="rect">
                      <a:avLst/>
                    </a:prstGeom>
                  </am3d:spPr>
                  <am3d:camera>
                    <am3d:pos x="0" y="0" z="662635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150" d="1000000"/>
                    <am3d:preTrans dx="37747723" dy="-655649" dz="20644997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515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8181853A-BD1C-8E37-40B6-96FF83EB1E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6200000">
                <a:off x="5631598" y="3728447"/>
                <a:ext cx="1679868" cy="17054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CB0F2C96-1792-4C29-1547-98664DB985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15479810"/>
                  </p:ext>
                </p:extLst>
              </p:nvPr>
            </p:nvGraphicFramePr>
            <p:xfrm rot="5400000">
              <a:off x="5631604" y="884280"/>
              <a:ext cx="1679862" cy="1705464"/>
            </p:xfrm>
            <a:graphic>
              <a:graphicData uri="http://schemas.microsoft.com/office/drawing/2017/model3d">
                <am3d:model3d r:embed="rId5">
                  <am3d:spPr>
                    <a:xfrm rot="5400000">
                      <a:off x="0" y="0"/>
                      <a:ext cx="1679862" cy="1705464"/>
                    </a:xfrm>
                    <a:prstGeom prst="rect">
                      <a:avLst/>
                    </a:prstGeom>
                  </am3d:spPr>
                  <am3d:camera>
                    <am3d:pos x="0" y="0" z="662635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150" d="1000000"/>
                    <am3d:preTrans dx="37747723" dy="-655649" dz="20644997"/>
                    <am3d:scale>
                      <am3d:sx n="1000000" d="1000000"/>
                      <am3d:sy n="1000000" d="1000000"/>
                      <am3d:sz n="1000000" d="1000000"/>
                    </am3d:scale>
                    <am3d:rot ax="5399994" ay="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5156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CB0F2C96-1792-4C29-1547-98664DB985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5631604" y="884280"/>
                <a:ext cx="1679862" cy="17054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0E31FD91-8A3D-D2EE-C8BD-89551E4519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8987742"/>
                  </p:ext>
                </p:extLst>
              </p:nvPr>
            </p:nvGraphicFramePr>
            <p:xfrm rot="5400000">
              <a:off x="5076216" y="127279"/>
              <a:ext cx="1297656" cy="6063639"/>
            </p:xfrm>
            <a:graphic>
              <a:graphicData uri="http://schemas.microsoft.com/office/drawing/2017/model3d">
                <am3d:model3d r:embed="rId8">
                  <am3d:spPr>
                    <a:xfrm rot="5400000">
                      <a:off x="0" y="0"/>
                      <a:ext cx="1297656" cy="6063639"/>
                    </a:xfrm>
                    <a:prstGeom prst="rect">
                      <a:avLst/>
                    </a:prstGeom>
                  </am3d:spPr>
                  <am3d:camera>
                    <am3d:pos x="0" y="0" z="489695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42174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64567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0E31FD91-8A3D-D2EE-C8BD-89551E4519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5076216" y="127279"/>
                <a:ext cx="1297656" cy="60636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32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E2D9E6-2621-2DB2-2205-E39A19A8A81D}"/>
              </a:ext>
            </a:extLst>
          </p:cNvPr>
          <p:cNvSpPr txBox="1"/>
          <p:nvPr/>
        </p:nvSpPr>
        <p:spPr>
          <a:xfrm>
            <a:off x="295834" y="338271"/>
            <a:ext cx="2513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XFLR5 ANALYSIS</a:t>
            </a:r>
          </a:p>
        </p:txBody>
      </p:sp>
      <p:pic>
        <p:nvPicPr>
          <p:cNvPr id="6" name="Blank">
            <a:extLst>
              <a:ext uri="{FF2B5EF4-FFF2-40B4-BE49-F238E27FC236}">
                <a16:creationId xmlns:a16="http://schemas.microsoft.com/office/drawing/2014/main" id="{35DACB59-E6A6-9A1F-005E-F61D9E1B5B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4812"/>
          <a:stretch/>
        </p:blipFill>
        <p:spPr>
          <a:xfrm>
            <a:off x="5898071" y="738381"/>
            <a:ext cx="5998095" cy="5494713"/>
          </a:xfrm>
          <a:prstGeom prst="rect">
            <a:avLst/>
          </a:prstGeom>
        </p:spPr>
      </p:pic>
      <p:pic>
        <p:nvPicPr>
          <p:cNvPr id="16" name="Unstable" hidden="1">
            <a:extLst>
              <a:ext uri="{FF2B5EF4-FFF2-40B4-BE49-F238E27FC236}">
                <a16:creationId xmlns:a16="http://schemas.microsoft.com/office/drawing/2014/main" id="{AFF5B02A-A293-794E-C081-7FB264E45B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24846"/>
          <a:stretch/>
        </p:blipFill>
        <p:spPr>
          <a:xfrm>
            <a:off x="5950264" y="738381"/>
            <a:ext cx="5998095" cy="5497165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F544FFE1-728A-9F16-669A-02CB683F13A8}"/>
              </a:ext>
            </a:extLst>
          </p:cNvPr>
          <p:cNvSpPr/>
          <p:nvPr/>
        </p:nvSpPr>
        <p:spPr>
          <a:xfrm rot="850272">
            <a:off x="5582114" y="2820052"/>
            <a:ext cx="5016670" cy="2726969"/>
          </a:xfrm>
          <a:custGeom>
            <a:avLst/>
            <a:gdLst>
              <a:gd name="connsiteX0" fmla="*/ 0 w 5893708"/>
              <a:gd name="connsiteY0" fmla="*/ 0 h 5095269"/>
              <a:gd name="connsiteX1" fmla="*/ 1043796 w 5893708"/>
              <a:gd name="connsiteY1" fmla="*/ 785004 h 5095269"/>
              <a:gd name="connsiteX2" fmla="*/ 2286000 w 5893708"/>
              <a:gd name="connsiteY2" fmla="*/ 1802921 h 5095269"/>
              <a:gd name="connsiteX3" fmla="*/ 3778369 w 5893708"/>
              <a:gd name="connsiteY3" fmla="*/ 3122762 h 5095269"/>
              <a:gd name="connsiteX4" fmla="*/ 5020573 w 5893708"/>
              <a:gd name="connsiteY4" fmla="*/ 4278702 h 5095269"/>
              <a:gd name="connsiteX5" fmla="*/ 5874588 w 5893708"/>
              <a:gd name="connsiteY5" fmla="*/ 5089585 h 509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93708" h="5095269">
                <a:moveTo>
                  <a:pt x="0" y="0"/>
                </a:moveTo>
                <a:cubicBezTo>
                  <a:pt x="331398" y="242258"/>
                  <a:pt x="662796" y="484517"/>
                  <a:pt x="1043796" y="785004"/>
                </a:cubicBezTo>
                <a:cubicBezTo>
                  <a:pt x="1424796" y="1085491"/>
                  <a:pt x="1830238" y="1413295"/>
                  <a:pt x="2286000" y="1802921"/>
                </a:cubicBezTo>
                <a:cubicBezTo>
                  <a:pt x="2741762" y="2192547"/>
                  <a:pt x="3322607" y="2710132"/>
                  <a:pt x="3778369" y="3122762"/>
                </a:cubicBezTo>
                <a:cubicBezTo>
                  <a:pt x="4234131" y="3535392"/>
                  <a:pt x="4671203" y="3950898"/>
                  <a:pt x="5020573" y="4278702"/>
                </a:cubicBezTo>
                <a:cubicBezTo>
                  <a:pt x="5369943" y="4606506"/>
                  <a:pt x="6012611" y="5157158"/>
                  <a:pt x="5874588" y="5089585"/>
                </a:cubicBezTo>
              </a:path>
            </a:pathLst>
          </a:custGeom>
          <a:noFill/>
          <a:ln w="25400">
            <a:solidFill>
              <a:srgbClr val="FFFF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Stable" hidden="1">
            <a:extLst>
              <a:ext uri="{FF2B5EF4-FFF2-40B4-BE49-F238E27FC236}">
                <a16:creationId xmlns:a16="http://schemas.microsoft.com/office/drawing/2014/main" id="{E229238D-467C-A7A3-D7E1-52CCB172FA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3000"/>
          </a:blip>
          <a:srcRect r="24662"/>
          <a:stretch/>
        </p:blipFill>
        <p:spPr>
          <a:xfrm>
            <a:off x="5898071" y="738380"/>
            <a:ext cx="6010090" cy="54947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FC7A23-1753-D38E-665A-07862A9D7AAB}"/>
              </a:ext>
            </a:extLst>
          </p:cNvPr>
          <p:cNvSpPr txBox="1"/>
          <p:nvPr/>
        </p:nvSpPr>
        <p:spPr>
          <a:xfrm>
            <a:off x="1677025" y="5383887"/>
            <a:ext cx="2103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Tail Configuration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181A43-C46C-B6C8-BA4A-0F943C226BA3}"/>
              </a:ext>
            </a:extLst>
          </p:cNvPr>
          <p:cNvSpPr txBox="1"/>
          <p:nvPr/>
        </p:nvSpPr>
        <p:spPr>
          <a:xfrm>
            <a:off x="8090450" y="6350093"/>
            <a:ext cx="15685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Graph Cm vs ⍺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F56FFA-E16C-1114-9BFA-6538F90038E5}"/>
              </a:ext>
            </a:extLst>
          </p:cNvPr>
          <p:cNvSpPr txBox="1"/>
          <p:nvPr/>
        </p:nvSpPr>
        <p:spPr>
          <a:xfrm>
            <a:off x="13062608" y="5071628"/>
            <a:ext cx="1059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     stable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B93C71-6F8B-D398-557B-00F2B096E896}"/>
              </a:ext>
            </a:extLst>
          </p:cNvPr>
          <p:cNvSpPr txBox="1"/>
          <p:nvPr/>
        </p:nvSpPr>
        <p:spPr>
          <a:xfrm>
            <a:off x="13062608" y="5071628"/>
            <a:ext cx="479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Un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A731C4-B87A-9443-D0CA-8B4152CDCA74}"/>
              </a:ext>
            </a:extLst>
          </p:cNvPr>
          <p:cNvSpPr txBox="1"/>
          <p:nvPr/>
        </p:nvSpPr>
        <p:spPr>
          <a:xfrm>
            <a:off x="12609551" y="6350093"/>
            <a:ext cx="1356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     stable]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828645-5879-AA86-C342-8E32D03CDFA6}"/>
              </a:ext>
            </a:extLst>
          </p:cNvPr>
          <p:cNvSpPr txBox="1"/>
          <p:nvPr/>
        </p:nvSpPr>
        <p:spPr>
          <a:xfrm>
            <a:off x="12542175" y="6350093"/>
            <a:ext cx="923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[Un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9C65AEC4-7CAE-BC0E-617A-9D4213EBF8E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20751316">
              <a:off x="796802" y="1243327"/>
              <a:ext cx="4606499" cy="3819714"/>
            </p:xfrm>
            <a:graphic>
              <a:graphicData uri="http://schemas.microsoft.com/office/drawing/2017/model3d">
                <am3d:model3d r:embed="rId5">
                  <am3d:spPr>
                    <a:xfrm rot="20751316">
                      <a:off x="0" y="0"/>
                      <a:ext cx="4606499" cy="3819714"/>
                    </a:xfrm>
                    <a:prstGeom prst="rect">
                      <a:avLst/>
                    </a:prstGeom>
                  </am3d:spPr>
                  <am3d:camera>
                    <am3d:pos x="0" y="0" z="65385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786" d="1000000"/>
                    <am3d:preTrans dx="66580864" dy="-9746206" dz="-181119146"/>
                    <am3d:scale>
                      <am3d:sx n="1000000" d="1000000"/>
                      <am3d:sy n="1000000" d="1000000"/>
                      <am3d:sz n="1000000" d="1000000"/>
                    </am3d:scale>
                    <am3d:rot ax="-6939170" ay="2563238" az="-751767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9C65AEC4-7CAE-BC0E-617A-9D4213EBF8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20751316">
                <a:off x="796802" y="1243327"/>
                <a:ext cx="4606499" cy="3819714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D2204FCA-A9A0-448D-9B5F-DEAA5B07752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8000"/>
          </a:blip>
          <a:stretch>
            <a:fillRect/>
          </a:stretch>
        </p:blipFill>
        <p:spPr>
          <a:xfrm>
            <a:off x="-7072852" y="738381"/>
            <a:ext cx="5947162" cy="483206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E8AD6D8E-FE0D-F7AE-4491-9F1806DCF29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400000" flipH="1">
              <a:off x="-2114434" y="3319209"/>
              <a:ext cx="739062" cy="1238424"/>
            </p:xfrm>
            <a:graphic>
              <a:graphicData uri="http://schemas.microsoft.com/office/drawing/2017/model3d">
                <am3d:model3d r:embed="rId5">
                  <am3d:spPr>
                    <a:xfrm rot="5400000" flipH="1">
                      <a:off x="0" y="0"/>
                      <a:ext cx="739062" cy="1238424"/>
                    </a:xfrm>
                    <a:prstGeom prst="rect">
                      <a:avLst/>
                    </a:prstGeom>
                  </am3d:spPr>
                  <am3d:camera>
                    <am3d:pos x="0" y="0" z="65385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786" d="1000000"/>
                    <am3d:preTrans dx="66580864" dy="-9746206" dz="-181119146"/>
                    <am3d:scale>
                      <am3d:sx n="1000000" d="1000000"/>
                      <am3d:sy n="1000000" d="1000000"/>
                      <am3d:sz n="1000000" d="1000000"/>
                    </am3d:scale>
                    <am3d:rot ax="-4800007" ay="21594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3303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E8AD6D8E-FE0D-F7AE-4491-9F1806DCF2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5400000" flipH="1">
                <a:off x="-2114434" y="3319209"/>
                <a:ext cx="739062" cy="12384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>
                <a:extLst>
                  <a:ext uri="{FF2B5EF4-FFF2-40B4-BE49-F238E27FC236}">
                    <a16:creationId xmlns:a16="http://schemas.microsoft.com/office/drawing/2014/main" id="{60002877-E9D3-B0CF-C4D7-C4477825EC0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400000">
              <a:off x="-2114433" y="1748623"/>
              <a:ext cx="739059" cy="1238424"/>
            </p:xfrm>
            <a:graphic>
              <a:graphicData uri="http://schemas.microsoft.com/office/drawing/2017/model3d">
                <am3d:model3d r:embed="rId5">
                  <am3d:spPr>
                    <a:xfrm rot="5400000">
                      <a:off x="0" y="0"/>
                      <a:ext cx="739059" cy="1238424"/>
                    </a:xfrm>
                    <a:prstGeom prst="rect">
                      <a:avLst/>
                    </a:prstGeom>
                  </am3d:spPr>
                  <am3d:camera>
                    <am3d:pos x="0" y="0" z="65385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786" d="1000000"/>
                    <am3d:preTrans dx="66580864" dy="-9746206" dz="-181119146"/>
                    <am3d:scale>
                      <am3d:sx n="1000000" d="1000000"/>
                      <am3d:sy n="1000000" d="1000000"/>
                      <am3d:sz n="1000000" d="1000000"/>
                    </am3d:scale>
                    <am3d:rot ax="-4800007" ay="21594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3303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>
                <a:extLst>
                  <a:ext uri="{FF2B5EF4-FFF2-40B4-BE49-F238E27FC236}">
                    <a16:creationId xmlns:a16="http://schemas.microsoft.com/office/drawing/2014/main" id="{60002877-E9D3-B0CF-C4D7-C4477825EC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-2114433" y="1748623"/>
                <a:ext cx="739059" cy="12384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>
                <a:extLst>
                  <a:ext uri="{FF2B5EF4-FFF2-40B4-BE49-F238E27FC236}">
                    <a16:creationId xmlns:a16="http://schemas.microsoft.com/office/drawing/2014/main" id="{947B573C-EF9C-F978-9BA7-50AAE0A452F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-4250956" y="3723764"/>
              <a:ext cx="1679868" cy="1705470"/>
            </p:xfrm>
            <a:graphic>
              <a:graphicData uri="http://schemas.microsoft.com/office/drawing/2017/model3d">
                <am3d:model3d r:embed="rId10">
                  <am3d:spPr>
                    <a:xfrm rot="16200000">
                      <a:off x="0" y="0"/>
                      <a:ext cx="1679868" cy="1705470"/>
                    </a:xfrm>
                    <a:prstGeom prst="rect">
                      <a:avLst/>
                    </a:prstGeom>
                  </am3d:spPr>
                  <am3d:camera>
                    <am3d:pos x="0" y="0" z="662635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150" d="1000000"/>
                    <am3d:preTrans dx="37747723" dy="-655649" dz="20644997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515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>
                <a:extLst>
                  <a:ext uri="{FF2B5EF4-FFF2-40B4-BE49-F238E27FC236}">
                    <a16:creationId xmlns:a16="http://schemas.microsoft.com/office/drawing/2014/main" id="{947B573C-EF9C-F978-9BA7-50AAE0A452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6200000">
                <a:off x="-4250956" y="3723764"/>
                <a:ext cx="1679868" cy="17054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CF422A29-88E8-1509-F673-E6D74A6E05B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400000">
              <a:off x="-4250950" y="879597"/>
              <a:ext cx="1679862" cy="1705464"/>
            </p:xfrm>
            <a:graphic>
              <a:graphicData uri="http://schemas.microsoft.com/office/drawing/2017/model3d">
                <am3d:model3d r:embed="rId10">
                  <am3d:spPr>
                    <a:xfrm rot="5400000">
                      <a:off x="0" y="0"/>
                      <a:ext cx="1679862" cy="1705464"/>
                    </a:xfrm>
                    <a:prstGeom prst="rect">
                      <a:avLst/>
                    </a:prstGeom>
                  </am3d:spPr>
                  <am3d:camera>
                    <am3d:pos x="0" y="0" z="662635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150" d="1000000"/>
                    <am3d:preTrans dx="37747723" dy="-655649" dz="20644997"/>
                    <am3d:scale>
                      <am3d:sx n="1000000" d="1000000"/>
                      <am3d:sy n="1000000" d="1000000"/>
                      <am3d:sz n="1000000" d="1000000"/>
                    </am3d:scale>
                    <am3d:rot ax="5399994" ay="1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25156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CF422A29-88E8-1509-F673-E6D74A6E05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5400000">
                <a:off x="-4250950" y="879597"/>
                <a:ext cx="1679862" cy="17054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>
                <a:extLst>
                  <a:ext uri="{FF2B5EF4-FFF2-40B4-BE49-F238E27FC236}">
                    <a16:creationId xmlns:a16="http://schemas.microsoft.com/office/drawing/2014/main" id="{803ED834-5FAA-07B3-AD53-F1D7663E335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400000">
              <a:off x="-4806338" y="127279"/>
              <a:ext cx="1297656" cy="6063639"/>
            </p:xfrm>
            <a:graphic>
              <a:graphicData uri="http://schemas.microsoft.com/office/drawing/2017/model3d">
                <am3d:model3d r:embed="rId13">
                  <am3d:spPr>
                    <a:xfrm rot="5400000">
                      <a:off x="0" y="0"/>
                      <a:ext cx="1297656" cy="6063639"/>
                    </a:xfrm>
                    <a:prstGeom prst="rect">
                      <a:avLst/>
                    </a:prstGeom>
                  </am3d:spPr>
                  <am3d:camera>
                    <am3d:pos x="0" y="0" z="489695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42174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64567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>
                <a:extLst>
                  <a:ext uri="{FF2B5EF4-FFF2-40B4-BE49-F238E27FC236}">
                    <a16:creationId xmlns:a16="http://schemas.microsoft.com/office/drawing/2014/main" id="{803ED834-5FAA-07B3-AD53-F1D7663E33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5400000">
                <a:off x="-4806338" y="127279"/>
                <a:ext cx="1297656" cy="60636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685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5D9E7F-BAE6-D444-6216-961638A75DA0}"/>
              </a:ext>
            </a:extLst>
          </p:cNvPr>
          <p:cNvSpPr txBox="1"/>
          <p:nvPr/>
        </p:nvSpPr>
        <p:spPr>
          <a:xfrm>
            <a:off x="5029849" y="3013493"/>
            <a:ext cx="4378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</a:rPr>
              <a:t>     </a:t>
            </a:r>
            <a:r>
              <a:rPr lang="en-US" sz="2400" b="1" dirty="0">
                <a:latin typeface="Avenir Next" panose="020B0503020202020204" pitchFamily="34" charset="0"/>
              </a:rPr>
              <a:t>YING FOX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18A30C-DB24-8603-CD09-5DDD7DE36404}"/>
              </a:ext>
            </a:extLst>
          </p:cNvPr>
          <p:cNvSpPr txBox="1"/>
          <p:nvPr/>
        </p:nvSpPr>
        <p:spPr>
          <a:xfrm>
            <a:off x="4552612" y="2638929"/>
            <a:ext cx="2199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atin typeface="Avenir Next" panose="020B0503020202020204" pitchFamily="34" charset="0"/>
              </a:rPr>
              <a:t>FL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67BCDA5F-1C17-A60F-6444-8EBE0E6D232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20335691"/>
                  </p:ext>
                </p:extLst>
              </p:nvPr>
            </p:nvGraphicFramePr>
            <p:xfrm rot="10800000">
              <a:off x="12733781" y="223949"/>
              <a:ext cx="3631584" cy="4748994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3631584" cy="4748994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4251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67BCDA5F-1C17-A60F-6444-8EBE0E6D23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12733781" y="223949"/>
                <a:ext cx="3631584" cy="474899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A3E6432-5692-863E-DA1C-603E39E96B99}"/>
              </a:ext>
            </a:extLst>
          </p:cNvPr>
          <p:cNvSpPr txBox="1"/>
          <p:nvPr/>
        </p:nvSpPr>
        <p:spPr>
          <a:xfrm>
            <a:off x="347935" y="1156034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alpha val="0"/>
                  </a:schemeClr>
                </a:solidFill>
                <a:latin typeface="Avenir Next Demi Bold" panose="020B0503020202020204" pitchFamily="34" charset="0"/>
              </a:rPr>
              <a:t>Unmanned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6C5CD-19C4-EDE5-957F-F29C3F7FE83D}"/>
              </a:ext>
            </a:extLst>
          </p:cNvPr>
          <p:cNvSpPr txBox="1"/>
          <p:nvPr/>
        </p:nvSpPr>
        <p:spPr>
          <a:xfrm>
            <a:off x="347934" y="1679814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alpha val="0"/>
                  </a:schemeClr>
                </a:solidFill>
                <a:latin typeface="Avenir Next Demi Bold" panose="020B0503020202020204" pitchFamily="34" charset="0"/>
              </a:rPr>
              <a:t>Multirole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E489BD-E2B0-926C-0E05-097C86B07CD9}"/>
              </a:ext>
            </a:extLst>
          </p:cNvPr>
          <p:cNvSpPr txBox="1"/>
          <p:nvPr/>
        </p:nvSpPr>
        <p:spPr>
          <a:xfrm>
            <a:off x="347935" y="2192290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alpha val="0"/>
                  </a:schemeClr>
                </a:solidFill>
                <a:latin typeface="Avenir Next Demi Bold" panose="020B0503020202020204" pitchFamily="34" charset="0"/>
              </a:rPr>
              <a:t>High speed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C756C1-C257-12E6-D544-FBEE913A56FD}"/>
              </a:ext>
            </a:extLst>
          </p:cNvPr>
          <p:cNvSpPr txBox="1"/>
          <p:nvPr/>
        </p:nvSpPr>
        <p:spPr>
          <a:xfrm>
            <a:off x="347934" y="2707058"/>
            <a:ext cx="3347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alpha val="0"/>
                  </a:schemeClr>
                </a:solidFill>
                <a:latin typeface="Avenir Next Demi Bold" panose="020B0503020202020204" pitchFamily="34" charset="0"/>
              </a:rPr>
              <a:t>High </a:t>
            </a:r>
            <a:r>
              <a:rPr lang="en-US" sz="2000" b="1" dirty="0" err="1">
                <a:solidFill>
                  <a:schemeClr val="tx1">
                    <a:alpha val="0"/>
                  </a:schemeClr>
                </a:solidFill>
                <a:latin typeface="Avenir Next Demi Bold" panose="020B0503020202020204" pitchFamily="34" charset="0"/>
              </a:rPr>
              <a:t>maneuverabilty</a:t>
            </a:r>
            <a:endParaRPr lang="en-US" sz="2000" b="1" dirty="0">
              <a:solidFill>
                <a:schemeClr val="tx1">
                  <a:alpha val="0"/>
                </a:schemeClr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18B335-F184-0389-0FB5-C2C3A4B36B08}"/>
              </a:ext>
            </a:extLst>
          </p:cNvPr>
          <p:cNvSpPr txBox="1"/>
          <p:nvPr/>
        </p:nvSpPr>
        <p:spPr>
          <a:xfrm>
            <a:off x="347934" y="3219534"/>
            <a:ext cx="3906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alpha val="0"/>
                  </a:schemeClr>
                </a:solidFill>
                <a:latin typeface="Avenir Next Demi Bold" panose="020B0503020202020204" pitchFamily="34" charset="0"/>
              </a:rPr>
              <a:t>Combat Aerial Vehicle</a:t>
            </a:r>
          </a:p>
        </p:txBody>
      </p:sp>
    </p:spTree>
    <p:extLst>
      <p:ext uri="{BB962C8B-B14F-4D97-AF65-F5344CB8AC3E}">
        <p14:creationId xmlns:p14="http://schemas.microsoft.com/office/powerpoint/2010/main" val="447095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E2D9E6-2621-2DB2-2205-E39A19A8A81D}"/>
              </a:ext>
            </a:extLst>
          </p:cNvPr>
          <p:cNvSpPr txBox="1"/>
          <p:nvPr/>
        </p:nvSpPr>
        <p:spPr>
          <a:xfrm>
            <a:off x="295834" y="338271"/>
            <a:ext cx="2513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XFLR5 ANALYSIS</a:t>
            </a:r>
          </a:p>
        </p:txBody>
      </p:sp>
      <p:pic>
        <p:nvPicPr>
          <p:cNvPr id="6" name="Blank">
            <a:extLst>
              <a:ext uri="{FF2B5EF4-FFF2-40B4-BE49-F238E27FC236}">
                <a16:creationId xmlns:a16="http://schemas.microsoft.com/office/drawing/2014/main" id="{35DACB59-E6A6-9A1F-005E-F61D9E1B5B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4812"/>
          <a:stretch/>
        </p:blipFill>
        <p:spPr>
          <a:xfrm>
            <a:off x="5898071" y="738381"/>
            <a:ext cx="5998095" cy="5494713"/>
          </a:xfrm>
          <a:prstGeom prst="rect">
            <a:avLst/>
          </a:prstGeom>
        </p:spPr>
      </p:pic>
      <p:pic>
        <p:nvPicPr>
          <p:cNvPr id="16" name="Unstable" hidden="1">
            <a:extLst>
              <a:ext uri="{FF2B5EF4-FFF2-40B4-BE49-F238E27FC236}">
                <a16:creationId xmlns:a16="http://schemas.microsoft.com/office/drawing/2014/main" id="{AFF5B02A-A293-794E-C081-7FB264E45B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24846"/>
          <a:stretch/>
        </p:blipFill>
        <p:spPr>
          <a:xfrm>
            <a:off x="5950264" y="738381"/>
            <a:ext cx="5998095" cy="5497165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F544FFE1-728A-9F16-669A-02CB683F13A8}"/>
              </a:ext>
            </a:extLst>
          </p:cNvPr>
          <p:cNvSpPr/>
          <p:nvPr/>
        </p:nvSpPr>
        <p:spPr>
          <a:xfrm rot="850272">
            <a:off x="5582114" y="2820052"/>
            <a:ext cx="5016670" cy="2726969"/>
          </a:xfrm>
          <a:custGeom>
            <a:avLst/>
            <a:gdLst>
              <a:gd name="connsiteX0" fmla="*/ 0 w 5893708"/>
              <a:gd name="connsiteY0" fmla="*/ 0 h 5095269"/>
              <a:gd name="connsiteX1" fmla="*/ 1043796 w 5893708"/>
              <a:gd name="connsiteY1" fmla="*/ 785004 h 5095269"/>
              <a:gd name="connsiteX2" fmla="*/ 2286000 w 5893708"/>
              <a:gd name="connsiteY2" fmla="*/ 1802921 h 5095269"/>
              <a:gd name="connsiteX3" fmla="*/ 3778369 w 5893708"/>
              <a:gd name="connsiteY3" fmla="*/ 3122762 h 5095269"/>
              <a:gd name="connsiteX4" fmla="*/ 5020573 w 5893708"/>
              <a:gd name="connsiteY4" fmla="*/ 4278702 h 5095269"/>
              <a:gd name="connsiteX5" fmla="*/ 5874588 w 5893708"/>
              <a:gd name="connsiteY5" fmla="*/ 5089585 h 509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93708" h="5095269">
                <a:moveTo>
                  <a:pt x="0" y="0"/>
                </a:moveTo>
                <a:cubicBezTo>
                  <a:pt x="331398" y="242258"/>
                  <a:pt x="662796" y="484517"/>
                  <a:pt x="1043796" y="785004"/>
                </a:cubicBezTo>
                <a:cubicBezTo>
                  <a:pt x="1424796" y="1085491"/>
                  <a:pt x="1830238" y="1413295"/>
                  <a:pt x="2286000" y="1802921"/>
                </a:cubicBezTo>
                <a:cubicBezTo>
                  <a:pt x="2741762" y="2192547"/>
                  <a:pt x="3322607" y="2710132"/>
                  <a:pt x="3778369" y="3122762"/>
                </a:cubicBezTo>
                <a:cubicBezTo>
                  <a:pt x="4234131" y="3535392"/>
                  <a:pt x="4671203" y="3950898"/>
                  <a:pt x="5020573" y="4278702"/>
                </a:cubicBezTo>
                <a:cubicBezTo>
                  <a:pt x="5369943" y="4606506"/>
                  <a:pt x="6012611" y="5157158"/>
                  <a:pt x="5874588" y="5089585"/>
                </a:cubicBezTo>
              </a:path>
            </a:pathLst>
          </a:cu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Stable" hidden="1">
            <a:extLst>
              <a:ext uri="{FF2B5EF4-FFF2-40B4-BE49-F238E27FC236}">
                <a16:creationId xmlns:a16="http://schemas.microsoft.com/office/drawing/2014/main" id="{E229238D-467C-A7A3-D7E1-52CCB172FA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3000"/>
          </a:blip>
          <a:srcRect r="24662"/>
          <a:stretch/>
        </p:blipFill>
        <p:spPr>
          <a:xfrm>
            <a:off x="5898071" y="738380"/>
            <a:ext cx="6010090" cy="54947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8DB2B0-B032-19DB-A31B-3136FE61DA55}"/>
              </a:ext>
            </a:extLst>
          </p:cNvPr>
          <p:cNvSpPr txBox="1"/>
          <p:nvPr/>
        </p:nvSpPr>
        <p:spPr>
          <a:xfrm>
            <a:off x="7671335" y="6350093"/>
            <a:ext cx="1606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Graph Cm vs ⍺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F4EA00-9B7B-A3B9-D238-9F1CA52A2231}"/>
              </a:ext>
            </a:extLst>
          </p:cNvPr>
          <p:cNvSpPr txBox="1"/>
          <p:nvPr/>
        </p:nvSpPr>
        <p:spPr>
          <a:xfrm>
            <a:off x="9163707" y="6350093"/>
            <a:ext cx="1356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     stable]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F951D2-0FE5-596F-4A85-324C3C7FD9A7}"/>
              </a:ext>
            </a:extLst>
          </p:cNvPr>
          <p:cNvSpPr txBox="1"/>
          <p:nvPr/>
        </p:nvSpPr>
        <p:spPr>
          <a:xfrm>
            <a:off x="9096331" y="6350093"/>
            <a:ext cx="923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[Un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B64E7C-D4B4-2592-2A86-D7D3A5A3F56D}"/>
              </a:ext>
            </a:extLst>
          </p:cNvPr>
          <p:cNvSpPr txBox="1"/>
          <p:nvPr/>
        </p:nvSpPr>
        <p:spPr>
          <a:xfrm>
            <a:off x="1419750" y="7172885"/>
            <a:ext cx="3308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-</a:t>
            </a:r>
            <a:r>
              <a:rPr lang="en-US" b="1" dirty="0" err="1">
                <a:latin typeface="Avenir Next Demi Bold" panose="020B0503020202020204" pitchFamily="34" charset="0"/>
              </a:rPr>
              <a:t>ve</a:t>
            </a:r>
            <a:r>
              <a:rPr lang="en-US" b="1" dirty="0">
                <a:latin typeface="Avenir Next Demi Bold" panose="020B0503020202020204" pitchFamily="34" charset="0"/>
              </a:rPr>
              <a:t> 8</a:t>
            </a:r>
            <a:r>
              <a:rPr lang="en-US" b="1" baseline="30000" dirty="0">
                <a:latin typeface="Avenir Next Demi Bold" panose="020B0503020202020204" pitchFamily="34" charset="0"/>
              </a:rPr>
              <a:t>0</a:t>
            </a:r>
            <a:r>
              <a:rPr lang="en-US" b="1" dirty="0">
                <a:latin typeface="Avenir Next Demi Bold" panose="020B0503020202020204" pitchFamily="34" charset="0"/>
              </a:rPr>
              <a:t> angle of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5824A72F-A6AE-BB6A-B85C-E614835D6E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37119701"/>
                  </p:ext>
                </p:extLst>
              </p:nvPr>
            </p:nvGraphicFramePr>
            <p:xfrm rot="11423469">
              <a:off x="757316" y="2826221"/>
              <a:ext cx="4784161" cy="1205558"/>
            </p:xfrm>
            <a:graphic>
              <a:graphicData uri="http://schemas.microsoft.com/office/drawing/2017/model3d">
                <am3d:model3d r:embed="rId5">
                  <am3d:spPr>
                    <a:xfrm rot="11423469">
                      <a:off x="0" y="0"/>
                      <a:ext cx="4784161" cy="1205558"/>
                    </a:xfrm>
                    <a:prstGeom prst="rect">
                      <a:avLst/>
                    </a:prstGeom>
                  </am3d:spPr>
                  <am3d:camera>
                    <am3d:pos x="0" y="0" z="65385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786" d="1000000"/>
                    <am3d:preTrans dx="66580864" dy="-9746206" dz="-181119146"/>
                    <am3d:scale>
                      <am3d:sx n="1000000" d="1000000"/>
                      <am3d:sy n="1000000" d="1000000"/>
                      <am3d:sz n="1000000" d="1000000"/>
                    </am3d:scale>
                    <am3d:rot ax="-5524084" ay="-2204949" az="560722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5824A72F-A6AE-BB6A-B85C-E614835D6E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1423469">
                <a:off x="757316" y="2826221"/>
                <a:ext cx="4784161" cy="120555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450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E2D9E6-2621-2DB2-2205-E39A19A8A81D}"/>
              </a:ext>
            </a:extLst>
          </p:cNvPr>
          <p:cNvSpPr txBox="1"/>
          <p:nvPr/>
        </p:nvSpPr>
        <p:spPr>
          <a:xfrm>
            <a:off x="295834" y="338271"/>
            <a:ext cx="2513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XFLR5 ANALYSIS</a:t>
            </a:r>
          </a:p>
        </p:txBody>
      </p:sp>
      <p:pic>
        <p:nvPicPr>
          <p:cNvPr id="8" name="Stable" hidden="1">
            <a:extLst>
              <a:ext uri="{FF2B5EF4-FFF2-40B4-BE49-F238E27FC236}">
                <a16:creationId xmlns:a16="http://schemas.microsoft.com/office/drawing/2014/main" id="{E229238D-467C-A7A3-D7E1-52CCB172FA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3000"/>
          </a:blip>
          <a:srcRect r="24662"/>
          <a:stretch/>
        </p:blipFill>
        <p:spPr>
          <a:xfrm>
            <a:off x="5898071" y="738380"/>
            <a:ext cx="6010090" cy="5494713"/>
          </a:xfrm>
          <a:prstGeom prst="rect">
            <a:avLst/>
          </a:prstGeom>
        </p:spPr>
      </p:pic>
      <p:pic>
        <p:nvPicPr>
          <p:cNvPr id="6" name="Blank">
            <a:extLst>
              <a:ext uri="{FF2B5EF4-FFF2-40B4-BE49-F238E27FC236}">
                <a16:creationId xmlns:a16="http://schemas.microsoft.com/office/drawing/2014/main" id="{35DACB59-E6A6-9A1F-005E-F61D9E1B5B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24812"/>
          <a:stretch/>
        </p:blipFill>
        <p:spPr>
          <a:xfrm>
            <a:off x="5898071" y="738381"/>
            <a:ext cx="5998095" cy="5494713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F544FFE1-728A-9F16-669A-02CB683F13A8}"/>
              </a:ext>
            </a:extLst>
          </p:cNvPr>
          <p:cNvSpPr/>
          <p:nvPr/>
        </p:nvSpPr>
        <p:spPr>
          <a:xfrm>
            <a:off x="5950264" y="1024350"/>
            <a:ext cx="5893708" cy="5095269"/>
          </a:xfrm>
          <a:custGeom>
            <a:avLst/>
            <a:gdLst>
              <a:gd name="connsiteX0" fmla="*/ 0 w 5893708"/>
              <a:gd name="connsiteY0" fmla="*/ 0 h 5095269"/>
              <a:gd name="connsiteX1" fmla="*/ 1043796 w 5893708"/>
              <a:gd name="connsiteY1" fmla="*/ 785004 h 5095269"/>
              <a:gd name="connsiteX2" fmla="*/ 2286000 w 5893708"/>
              <a:gd name="connsiteY2" fmla="*/ 1802921 h 5095269"/>
              <a:gd name="connsiteX3" fmla="*/ 3778369 w 5893708"/>
              <a:gd name="connsiteY3" fmla="*/ 3122762 h 5095269"/>
              <a:gd name="connsiteX4" fmla="*/ 5020573 w 5893708"/>
              <a:gd name="connsiteY4" fmla="*/ 4278702 h 5095269"/>
              <a:gd name="connsiteX5" fmla="*/ 5874588 w 5893708"/>
              <a:gd name="connsiteY5" fmla="*/ 5089585 h 509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93708" h="5095269">
                <a:moveTo>
                  <a:pt x="0" y="0"/>
                </a:moveTo>
                <a:cubicBezTo>
                  <a:pt x="331398" y="242258"/>
                  <a:pt x="662796" y="484517"/>
                  <a:pt x="1043796" y="785004"/>
                </a:cubicBezTo>
                <a:cubicBezTo>
                  <a:pt x="1424796" y="1085491"/>
                  <a:pt x="1830238" y="1413295"/>
                  <a:pt x="2286000" y="1802921"/>
                </a:cubicBezTo>
                <a:cubicBezTo>
                  <a:pt x="2741762" y="2192547"/>
                  <a:pt x="3322607" y="2710132"/>
                  <a:pt x="3778369" y="3122762"/>
                </a:cubicBezTo>
                <a:cubicBezTo>
                  <a:pt x="4234131" y="3535392"/>
                  <a:pt x="4671203" y="3950898"/>
                  <a:pt x="5020573" y="4278702"/>
                </a:cubicBezTo>
                <a:cubicBezTo>
                  <a:pt x="5369943" y="4606506"/>
                  <a:pt x="6012611" y="5157158"/>
                  <a:pt x="5874588" y="5089585"/>
                </a:cubicBezTo>
              </a:path>
            </a:pathLst>
          </a:cu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62ACBD-A44F-913D-8F5C-6D67E13A00D7}"/>
              </a:ext>
            </a:extLst>
          </p:cNvPr>
          <p:cNvSpPr txBox="1"/>
          <p:nvPr/>
        </p:nvSpPr>
        <p:spPr>
          <a:xfrm>
            <a:off x="7671335" y="6350093"/>
            <a:ext cx="1606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Graph Cm vs ⍺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4E9B4F-08AC-F1A3-CCF3-A1117093F9BC}"/>
              </a:ext>
            </a:extLst>
          </p:cNvPr>
          <p:cNvSpPr txBox="1"/>
          <p:nvPr/>
        </p:nvSpPr>
        <p:spPr>
          <a:xfrm>
            <a:off x="9163707" y="6350093"/>
            <a:ext cx="1356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stable]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D73EE1-358A-560D-8C4D-EA075AD49F13}"/>
              </a:ext>
            </a:extLst>
          </p:cNvPr>
          <p:cNvSpPr txBox="1"/>
          <p:nvPr/>
        </p:nvSpPr>
        <p:spPr>
          <a:xfrm>
            <a:off x="9096331" y="6350093"/>
            <a:ext cx="923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[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35FFDD-71C9-9A0D-12D6-4B5F97864007}"/>
              </a:ext>
            </a:extLst>
          </p:cNvPr>
          <p:cNvSpPr txBox="1"/>
          <p:nvPr/>
        </p:nvSpPr>
        <p:spPr>
          <a:xfrm>
            <a:off x="1419750" y="5220518"/>
            <a:ext cx="3308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-</a:t>
            </a:r>
            <a:r>
              <a:rPr lang="en-US" b="1" dirty="0" err="1">
                <a:latin typeface="Avenir Next Demi Bold" panose="020B0503020202020204" pitchFamily="34" charset="0"/>
              </a:rPr>
              <a:t>ve</a:t>
            </a:r>
            <a:r>
              <a:rPr lang="en-US" b="1" dirty="0">
                <a:latin typeface="Avenir Next Demi Bold" panose="020B0503020202020204" pitchFamily="34" charset="0"/>
              </a:rPr>
              <a:t> 8</a:t>
            </a:r>
            <a:r>
              <a:rPr lang="en-US" b="1" baseline="30000" dirty="0">
                <a:latin typeface="Avenir Next Demi Bold" panose="020B0503020202020204" pitchFamily="34" charset="0"/>
              </a:rPr>
              <a:t>  </a:t>
            </a:r>
            <a:r>
              <a:rPr lang="en-US" b="1" dirty="0">
                <a:latin typeface="Avenir Next Demi Bold" panose="020B0503020202020204" pitchFamily="34" charset="0"/>
              </a:rPr>
              <a:t> angle of incidence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50630BF5-0A60-1436-3BF7-539FBD8573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6242282"/>
                  </p:ext>
                </p:extLst>
              </p:nvPr>
            </p:nvGraphicFramePr>
            <p:xfrm rot="10951228">
              <a:off x="757316" y="2826221"/>
              <a:ext cx="4784161" cy="1205558"/>
            </p:xfrm>
            <a:graphic>
              <a:graphicData uri="http://schemas.microsoft.com/office/drawing/2017/model3d">
                <am3d:model3d r:embed="rId4">
                  <am3d:spPr>
                    <a:xfrm rot="10951228">
                      <a:off x="0" y="0"/>
                      <a:ext cx="4784161" cy="1205558"/>
                    </a:xfrm>
                    <a:prstGeom prst="rect">
                      <a:avLst/>
                    </a:prstGeom>
                  </am3d:spPr>
                  <am3d:camera>
                    <am3d:pos x="0" y="0" z="65385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786" d="1000000"/>
                    <am3d:preTrans dx="66580864" dy="-9746206" dz="-181119146"/>
                    <am3d:scale>
                      <am3d:sx n="1000000" d="1000000"/>
                      <am3d:sy n="1000000" d="1000000"/>
                      <am3d:sz n="1000000" d="1000000"/>
                    </am3d:scale>
                    <am3d:rot ax="-5524084" ay="-2204949" az="560722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50630BF5-0A60-1436-3BF7-539FBD8573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951228">
                <a:off x="757316" y="2826221"/>
                <a:ext cx="4784161" cy="1205558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A031272-727C-B379-F2C1-D488E99D981E}"/>
              </a:ext>
            </a:extLst>
          </p:cNvPr>
          <p:cNvSpPr txBox="1"/>
          <p:nvPr/>
        </p:nvSpPr>
        <p:spPr>
          <a:xfrm>
            <a:off x="1937911" y="5220518"/>
            <a:ext cx="31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baseline="30000" dirty="0">
                <a:latin typeface="Avenir Next Demi Bold" panose="020B0503020202020204" pitchFamily="34" charset="0"/>
              </a:rPr>
              <a:t>0</a:t>
            </a:r>
            <a:r>
              <a:rPr lang="en-US" b="1" dirty="0">
                <a:latin typeface="Avenir Next Demi Bold" panose="020B0503020202020204" pitchFamily="34" charset="0"/>
              </a:rPr>
              <a:t>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7C83AC09-86B6-8972-977D-A8128400E8E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31380051"/>
                  </p:ext>
                </p:extLst>
              </p:nvPr>
            </p:nvGraphicFramePr>
            <p:xfrm rot="10951228">
              <a:off x="757317" y="2826220"/>
              <a:ext cx="4784162" cy="1205559"/>
            </p:xfrm>
            <a:graphic>
              <a:graphicData uri="http://schemas.microsoft.com/office/drawing/2017/model3d">
                <am3d:model3d r:embed="rId4">
                  <am3d:spPr>
                    <a:xfrm rot="10951228">
                      <a:off x="0" y="0"/>
                      <a:ext cx="4784162" cy="1205559"/>
                    </a:xfrm>
                    <a:prstGeom prst="rect">
                      <a:avLst/>
                    </a:prstGeom>
                  </am3d:spPr>
                  <am3d:camera>
                    <am3d:pos x="0" y="0" z="65385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786" d="1000000"/>
                    <am3d:preTrans dx="66580864" dy="-9746206" dz="-181119146"/>
                    <am3d:scale>
                      <am3d:sx n="1000000" d="1000000"/>
                      <am3d:sy n="1000000" d="1000000"/>
                      <am3d:sz n="1000000" d="1000000"/>
                    </am3d:scale>
                    <am3d:rot ax="-5524084" ay="-2204949" az="560722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7C83AC09-86B6-8972-977D-A8128400E8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951228">
                <a:off x="757317" y="2826220"/>
                <a:ext cx="4784162" cy="12055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9247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E2D9E6-2621-2DB2-2205-E39A19A8A81D}"/>
              </a:ext>
            </a:extLst>
          </p:cNvPr>
          <p:cNvSpPr txBox="1"/>
          <p:nvPr/>
        </p:nvSpPr>
        <p:spPr>
          <a:xfrm>
            <a:off x="295834" y="338271"/>
            <a:ext cx="2513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XFLR5 ANALYSIS</a:t>
            </a:r>
          </a:p>
        </p:txBody>
      </p:sp>
      <p:pic>
        <p:nvPicPr>
          <p:cNvPr id="8" name="Stable" hidden="1">
            <a:extLst>
              <a:ext uri="{FF2B5EF4-FFF2-40B4-BE49-F238E27FC236}">
                <a16:creationId xmlns:a16="http://schemas.microsoft.com/office/drawing/2014/main" id="{E229238D-467C-A7A3-D7E1-52CCB172FA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3000"/>
          </a:blip>
          <a:srcRect r="24662"/>
          <a:stretch/>
        </p:blipFill>
        <p:spPr>
          <a:xfrm>
            <a:off x="5898071" y="738380"/>
            <a:ext cx="6010090" cy="5494713"/>
          </a:xfrm>
          <a:prstGeom prst="rect">
            <a:avLst/>
          </a:prstGeom>
        </p:spPr>
      </p:pic>
      <p:pic>
        <p:nvPicPr>
          <p:cNvPr id="6" name="Blank">
            <a:extLst>
              <a:ext uri="{FF2B5EF4-FFF2-40B4-BE49-F238E27FC236}">
                <a16:creationId xmlns:a16="http://schemas.microsoft.com/office/drawing/2014/main" id="{35DACB59-E6A6-9A1F-005E-F61D9E1B5B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24812"/>
          <a:stretch/>
        </p:blipFill>
        <p:spPr>
          <a:xfrm>
            <a:off x="12771311" y="738381"/>
            <a:ext cx="5998095" cy="5494713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F544FFE1-728A-9F16-669A-02CB683F13A8}"/>
              </a:ext>
            </a:extLst>
          </p:cNvPr>
          <p:cNvSpPr/>
          <p:nvPr/>
        </p:nvSpPr>
        <p:spPr>
          <a:xfrm>
            <a:off x="12823504" y="1024350"/>
            <a:ext cx="5893708" cy="5095269"/>
          </a:xfrm>
          <a:custGeom>
            <a:avLst/>
            <a:gdLst>
              <a:gd name="connsiteX0" fmla="*/ 0 w 5893708"/>
              <a:gd name="connsiteY0" fmla="*/ 0 h 5095269"/>
              <a:gd name="connsiteX1" fmla="*/ 1043796 w 5893708"/>
              <a:gd name="connsiteY1" fmla="*/ 785004 h 5095269"/>
              <a:gd name="connsiteX2" fmla="*/ 2286000 w 5893708"/>
              <a:gd name="connsiteY2" fmla="*/ 1802921 h 5095269"/>
              <a:gd name="connsiteX3" fmla="*/ 3778369 w 5893708"/>
              <a:gd name="connsiteY3" fmla="*/ 3122762 h 5095269"/>
              <a:gd name="connsiteX4" fmla="*/ 5020573 w 5893708"/>
              <a:gd name="connsiteY4" fmla="*/ 4278702 h 5095269"/>
              <a:gd name="connsiteX5" fmla="*/ 5874588 w 5893708"/>
              <a:gd name="connsiteY5" fmla="*/ 5089585 h 509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93708" h="5095269">
                <a:moveTo>
                  <a:pt x="0" y="0"/>
                </a:moveTo>
                <a:cubicBezTo>
                  <a:pt x="331398" y="242258"/>
                  <a:pt x="662796" y="484517"/>
                  <a:pt x="1043796" y="785004"/>
                </a:cubicBezTo>
                <a:cubicBezTo>
                  <a:pt x="1424796" y="1085491"/>
                  <a:pt x="1830238" y="1413295"/>
                  <a:pt x="2286000" y="1802921"/>
                </a:cubicBezTo>
                <a:cubicBezTo>
                  <a:pt x="2741762" y="2192547"/>
                  <a:pt x="3322607" y="2710132"/>
                  <a:pt x="3778369" y="3122762"/>
                </a:cubicBezTo>
                <a:cubicBezTo>
                  <a:pt x="4234131" y="3535392"/>
                  <a:pt x="4671203" y="3950898"/>
                  <a:pt x="5020573" y="4278702"/>
                </a:cubicBezTo>
                <a:cubicBezTo>
                  <a:pt x="5369943" y="4606506"/>
                  <a:pt x="6012611" y="5157158"/>
                  <a:pt x="5874588" y="5089585"/>
                </a:cubicBezTo>
              </a:path>
            </a:pathLst>
          </a:cu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62ACBD-A44F-913D-8F5C-6D67E13A00D7}"/>
              </a:ext>
            </a:extLst>
          </p:cNvPr>
          <p:cNvSpPr txBox="1"/>
          <p:nvPr/>
        </p:nvSpPr>
        <p:spPr>
          <a:xfrm>
            <a:off x="14544575" y="6350093"/>
            <a:ext cx="1606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Graph Cm vs ⍺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4E9B4F-08AC-F1A3-CCF3-A1117093F9BC}"/>
              </a:ext>
            </a:extLst>
          </p:cNvPr>
          <p:cNvSpPr txBox="1"/>
          <p:nvPr/>
        </p:nvSpPr>
        <p:spPr>
          <a:xfrm>
            <a:off x="16036947" y="6350093"/>
            <a:ext cx="1356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stable]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D73EE1-358A-560D-8C4D-EA075AD49F13}"/>
              </a:ext>
            </a:extLst>
          </p:cNvPr>
          <p:cNvSpPr txBox="1"/>
          <p:nvPr/>
        </p:nvSpPr>
        <p:spPr>
          <a:xfrm>
            <a:off x="15969571" y="6350093"/>
            <a:ext cx="923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[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4476F7-8419-C3A3-38B4-C0743B551D19}"/>
              </a:ext>
            </a:extLst>
          </p:cNvPr>
          <p:cNvSpPr txBox="1"/>
          <p:nvPr/>
        </p:nvSpPr>
        <p:spPr>
          <a:xfrm>
            <a:off x="1155271" y="7260333"/>
            <a:ext cx="3308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-</a:t>
            </a:r>
            <a:r>
              <a:rPr lang="en-US" b="1" dirty="0" err="1">
                <a:latin typeface="Avenir Next Demi Bold" panose="020B0503020202020204" pitchFamily="34" charset="0"/>
              </a:rPr>
              <a:t>ve</a:t>
            </a:r>
            <a:r>
              <a:rPr lang="en-US" b="1" dirty="0">
                <a:latin typeface="Avenir Next Demi Bold" panose="020B0503020202020204" pitchFamily="34" charset="0"/>
              </a:rPr>
              <a:t> 8</a:t>
            </a:r>
            <a:r>
              <a:rPr lang="en-US" b="1" baseline="30000" dirty="0">
                <a:latin typeface="Avenir Next Demi Bold" panose="020B0503020202020204" pitchFamily="34" charset="0"/>
              </a:rPr>
              <a:t>  </a:t>
            </a:r>
            <a:r>
              <a:rPr lang="en-US" b="1" dirty="0">
                <a:latin typeface="Avenir Next Demi Bold" panose="020B0503020202020204" pitchFamily="34" charset="0"/>
              </a:rPr>
              <a:t> angle of incidence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3CC264-05D1-CD5F-E07A-4EE057153AB4}"/>
              </a:ext>
            </a:extLst>
          </p:cNvPr>
          <p:cNvSpPr txBox="1"/>
          <p:nvPr/>
        </p:nvSpPr>
        <p:spPr>
          <a:xfrm>
            <a:off x="8857202" y="2705788"/>
            <a:ext cx="948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baseline="30000" dirty="0">
                <a:solidFill>
                  <a:srgbClr val="00B0F0"/>
                </a:solidFill>
                <a:latin typeface="Avenir Next Demi Bold" panose="020B0503020202020204" pitchFamily="34" charset="0"/>
              </a:rPr>
              <a:t>0</a:t>
            </a:r>
            <a:r>
              <a:rPr lang="en-US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1E4ED6-A1AB-ACD0-D5E6-6906F0B58174}"/>
              </a:ext>
            </a:extLst>
          </p:cNvPr>
          <p:cNvSpPr txBox="1"/>
          <p:nvPr/>
        </p:nvSpPr>
        <p:spPr>
          <a:xfrm>
            <a:off x="8975646" y="2708972"/>
            <a:ext cx="948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baseline="30000" dirty="0">
                <a:solidFill>
                  <a:srgbClr val="00B0F0"/>
                </a:solidFill>
                <a:latin typeface="Avenir Next Demi Bold" panose="020B0503020202020204" pitchFamily="34" charset="0"/>
              </a:rPr>
              <a:t>009</a:t>
            </a:r>
            <a:r>
              <a:rPr lang="en-US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F22EBA-8396-5BC1-FC24-FA1922B28020}"/>
              </a:ext>
            </a:extLst>
          </p:cNvPr>
          <p:cNvSpPr txBox="1"/>
          <p:nvPr/>
        </p:nvSpPr>
        <p:spPr>
          <a:xfrm>
            <a:off x="274569" y="1657711"/>
            <a:ext cx="4195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High stability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269F50-FD7D-5639-1800-13C0870DD969}"/>
              </a:ext>
            </a:extLst>
          </p:cNvPr>
          <p:cNvSpPr txBox="1"/>
          <p:nvPr/>
        </p:nvSpPr>
        <p:spPr>
          <a:xfrm>
            <a:off x="295834" y="2091351"/>
            <a:ext cx="560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Low drag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8841D8-5638-4AD2-9551-334CEB2F7264}"/>
              </a:ext>
            </a:extLst>
          </p:cNvPr>
          <p:cNvSpPr txBox="1"/>
          <p:nvPr/>
        </p:nvSpPr>
        <p:spPr>
          <a:xfrm>
            <a:off x="295834" y="2524991"/>
            <a:ext cx="560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Symmetric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A8FEE8-0ADD-F3BC-4751-23ACF69FA167}"/>
              </a:ext>
            </a:extLst>
          </p:cNvPr>
          <p:cNvSpPr txBox="1"/>
          <p:nvPr/>
        </p:nvSpPr>
        <p:spPr>
          <a:xfrm>
            <a:off x="295836" y="1005343"/>
            <a:ext cx="270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Airfoil Selection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7D3070-2356-A529-D89D-127BB9BB0D67}"/>
              </a:ext>
            </a:extLst>
          </p:cNvPr>
          <p:cNvSpPr txBox="1"/>
          <p:nvPr/>
        </p:nvSpPr>
        <p:spPr>
          <a:xfrm>
            <a:off x="13367083" y="3817338"/>
            <a:ext cx="80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V tail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B4FC72-3FC1-AA8A-E70F-E4484CB7C23C}"/>
              </a:ext>
            </a:extLst>
          </p:cNvPr>
          <p:cNvSpPr txBox="1"/>
          <p:nvPr/>
        </p:nvSpPr>
        <p:spPr>
          <a:xfrm>
            <a:off x="-5809998" y="4219390"/>
            <a:ext cx="4195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Reduced Interference Drag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2FAA80-E66C-292C-480E-A019CF2BE5DC}"/>
              </a:ext>
            </a:extLst>
          </p:cNvPr>
          <p:cNvSpPr txBox="1"/>
          <p:nvPr/>
        </p:nvSpPr>
        <p:spPr>
          <a:xfrm>
            <a:off x="-5788733" y="4653030"/>
            <a:ext cx="560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Reduced weight than conventional tail configuration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5D205A-D6CF-BF11-5335-E22E00CFC858}"/>
              </a:ext>
            </a:extLst>
          </p:cNvPr>
          <p:cNvSpPr txBox="1"/>
          <p:nvPr/>
        </p:nvSpPr>
        <p:spPr>
          <a:xfrm>
            <a:off x="-5788733" y="5086670"/>
            <a:ext cx="560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Enhanced Maneuverability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50630BF5-0A60-1436-3BF7-539FBD8573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0229042"/>
                  </p:ext>
                </p:extLst>
              </p:nvPr>
            </p:nvGraphicFramePr>
            <p:xfrm rot="11441400">
              <a:off x="6777116" y="1393487"/>
              <a:ext cx="4784161" cy="1205558"/>
            </p:xfrm>
            <a:graphic>
              <a:graphicData uri="http://schemas.microsoft.com/office/drawing/2017/model3d">
                <am3d:model3d r:embed="rId4">
                  <am3d:spPr>
                    <a:xfrm rot="11441400">
                      <a:off x="0" y="0"/>
                      <a:ext cx="4784161" cy="1205558"/>
                    </a:xfrm>
                    <a:prstGeom prst="rect">
                      <a:avLst/>
                    </a:prstGeom>
                  </am3d:spPr>
                  <am3d:camera>
                    <am3d:pos x="0" y="0" z="65385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786" d="1000000"/>
                    <am3d:preTrans dx="66580864" dy="-9746206" dz="-181119146"/>
                    <am3d:scale>
                      <am3d:sx n="1000000" d="1000000"/>
                      <am3d:sy n="1000000" d="1000000"/>
                      <am3d:sz n="1000000" d="1000000"/>
                    </am3d:scale>
                    <am3d:rot ax="-5524084" ay="-2204949" az="560722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50630BF5-0A60-1436-3BF7-539FBD8573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1441400">
                <a:off x="6777116" y="1393487"/>
                <a:ext cx="4784161" cy="12055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7C83AC09-86B6-8972-977D-A8128400E8E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2903061"/>
                  </p:ext>
                </p:extLst>
              </p:nvPr>
            </p:nvGraphicFramePr>
            <p:xfrm rot="11441400">
              <a:off x="6777117" y="1393486"/>
              <a:ext cx="4784162" cy="1205559"/>
            </p:xfrm>
            <a:graphic>
              <a:graphicData uri="http://schemas.microsoft.com/office/drawing/2017/model3d">
                <am3d:model3d r:embed="rId4">
                  <am3d:spPr>
                    <a:xfrm rot="11441400">
                      <a:off x="0" y="0"/>
                      <a:ext cx="4784162" cy="1205559"/>
                    </a:xfrm>
                    <a:prstGeom prst="rect">
                      <a:avLst/>
                    </a:prstGeom>
                  </am3d:spPr>
                  <am3d:camera>
                    <am3d:pos x="0" y="0" z="65385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786" d="1000000"/>
                    <am3d:preTrans dx="66580864" dy="-9746206" dz="-181119146"/>
                    <am3d:scale>
                      <am3d:sx n="1000000" d="1000000"/>
                      <am3d:sy n="1000000" d="1000000"/>
                      <am3d:sz n="1000000" d="1000000"/>
                    </am3d:scale>
                    <am3d:rot ax="-5524084" ay="-2204949" az="560722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7C83AC09-86B6-8972-977D-A8128400E8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1441400">
                <a:off x="6777117" y="1393486"/>
                <a:ext cx="4784162" cy="12055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48E51AFD-74FC-2F2F-AFA0-3829F5C773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27071767"/>
                  </p:ext>
                </p:extLst>
              </p:nvPr>
            </p:nvGraphicFramePr>
            <p:xfrm>
              <a:off x="12916262" y="4488494"/>
              <a:ext cx="4976179" cy="59817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4976179" cy="598176"/>
                    </a:xfrm>
                    <a:prstGeom prst="rect">
                      <a:avLst/>
                    </a:prstGeom>
                  </am3d:spPr>
                  <am3d:camera>
                    <am3d:pos x="0" y="0" z="662635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150" d="1000000"/>
                    <am3d:preTrans dx="37747723" dy="-655649" dz="20644997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5576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48E51AFD-74FC-2F2F-AFA0-3829F5C773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916262" y="4488494"/>
                <a:ext cx="4976179" cy="5981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>
                <a:extLst>
                  <a:ext uri="{FF2B5EF4-FFF2-40B4-BE49-F238E27FC236}">
                    <a16:creationId xmlns:a16="http://schemas.microsoft.com/office/drawing/2014/main" id="{4A93E444-EEC9-B46C-DE87-2B07E3D718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991549"/>
                  </p:ext>
                </p:extLst>
              </p:nvPr>
            </p:nvGraphicFramePr>
            <p:xfrm>
              <a:off x="12904695" y="4499391"/>
              <a:ext cx="4976179" cy="59817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4976179" cy="598176"/>
                    </a:xfrm>
                    <a:prstGeom prst="rect">
                      <a:avLst/>
                    </a:prstGeom>
                  </am3d:spPr>
                  <am3d:camera>
                    <am3d:pos x="0" y="0" z="662635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150" d="1000000"/>
                    <am3d:preTrans dx="37747723" dy="-655649" dz="20644997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5576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>
                <a:extLst>
                  <a:ext uri="{FF2B5EF4-FFF2-40B4-BE49-F238E27FC236}">
                    <a16:creationId xmlns:a16="http://schemas.microsoft.com/office/drawing/2014/main" id="{4A93E444-EEC9-B46C-DE87-2B07E3D718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904695" y="4499391"/>
                <a:ext cx="4976179" cy="59817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2491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E2D9E6-2621-2DB2-2205-E39A19A8A81D}"/>
              </a:ext>
            </a:extLst>
          </p:cNvPr>
          <p:cNvSpPr txBox="1"/>
          <p:nvPr/>
        </p:nvSpPr>
        <p:spPr>
          <a:xfrm>
            <a:off x="295834" y="338271"/>
            <a:ext cx="2513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XFLR5 ANALYSIS</a:t>
            </a:r>
          </a:p>
        </p:txBody>
      </p:sp>
      <p:pic>
        <p:nvPicPr>
          <p:cNvPr id="8" name="Stable" hidden="1">
            <a:extLst>
              <a:ext uri="{FF2B5EF4-FFF2-40B4-BE49-F238E27FC236}">
                <a16:creationId xmlns:a16="http://schemas.microsoft.com/office/drawing/2014/main" id="{E229238D-467C-A7A3-D7E1-52CCB172FA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3000"/>
          </a:blip>
          <a:srcRect r="24662"/>
          <a:stretch/>
        </p:blipFill>
        <p:spPr>
          <a:xfrm>
            <a:off x="5898071" y="738380"/>
            <a:ext cx="6010090" cy="54947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3CC264-05D1-CD5F-E07A-4EE057153AB4}"/>
              </a:ext>
            </a:extLst>
          </p:cNvPr>
          <p:cNvSpPr txBox="1"/>
          <p:nvPr/>
        </p:nvSpPr>
        <p:spPr>
          <a:xfrm>
            <a:off x="8857202" y="2705788"/>
            <a:ext cx="948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baseline="30000" dirty="0">
                <a:solidFill>
                  <a:srgbClr val="00B0F0"/>
                </a:solidFill>
                <a:latin typeface="Avenir Next Demi Bold" panose="020B0503020202020204" pitchFamily="34" charset="0"/>
              </a:rPr>
              <a:t>0</a:t>
            </a:r>
            <a:r>
              <a:rPr lang="en-US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1E4ED6-A1AB-ACD0-D5E6-6906F0B58174}"/>
              </a:ext>
            </a:extLst>
          </p:cNvPr>
          <p:cNvSpPr txBox="1"/>
          <p:nvPr/>
        </p:nvSpPr>
        <p:spPr>
          <a:xfrm>
            <a:off x="8975646" y="2708972"/>
            <a:ext cx="948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baseline="30000" dirty="0">
                <a:solidFill>
                  <a:srgbClr val="00B0F0"/>
                </a:solidFill>
                <a:latin typeface="Avenir Next Demi Bold" panose="020B0503020202020204" pitchFamily="34" charset="0"/>
              </a:rPr>
              <a:t>009</a:t>
            </a:r>
            <a:r>
              <a:rPr lang="en-US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F22EBA-8396-5BC1-FC24-FA1922B28020}"/>
              </a:ext>
            </a:extLst>
          </p:cNvPr>
          <p:cNvSpPr txBox="1"/>
          <p:nvPr/>
        </p:nvSpPr>
        <p:spPr>
          <a:xfrm>
            <a:off x="274569" y="1657711"/>
            <a:ext cx="1820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High stability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269F50-FD7D-5639-1800-13C0870DD969}"/>
              </a:ext>
            </a:extLst>
          </p:cNvPr>
          <p:cNvSpPr txBox="1"/>
          <p:nvPr/>
        </p:nvSpPr>
        <p:spPr>
          <a:xfrm>
            <a:off x="295834" y="2091351"/>
            <a:ext cx="2432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Low drag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8841D8-5638-4AD2-9551-334CEB2F7264}"/>
              </a:ext>
            </a:extLst>
          </p:cNvPr>
          <p:cNvSpPr txBox="1"/>
          <p:nvPr/>
        </p:nvSpPr>
        <p:spPr>
          <a:xfrm>
            <a:off x="295834" y="2524991"/>
            <a:ext cx="2432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Symmetric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A8FEE8-0ADD-F3BC-4751-23ACF69FA167}"/>
              </a:ext>
            </a:extLst>
          </p:cNvPr>
          <p:cNvSpPr txBox="1"/>
          <p:nvPr/>
        </p:nvSpPr>
        <p:spPr>
          <a:xfrm>
            <a:off x="295836" y="1005343"/>
            <a:ext cx="270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Airfoil Selection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7D3070-2356-A529-D89D-127BB9BB0D67}"/>
              </a:ext>
            </a:extLst>
          </p:cNvPr>
          <p:cNvSpPr txBox="1"/>
          <p:nvPr/>
        </p:nvSpPr>
        <p:spPr>
          <a:xfrm>
            <a:off x="13367083" y="3817338"/>
            <a:ext cx="80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V tail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50630BF5-0A60-1436-3BF7-539FBD85738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1441400">
              <a:off x="6777116" y="1393487"/>
              <a:ext cx="4784161" cy="1205558"/>
            </p:xfrm>
            <a:graphic>
              <a:graphicData uri="http://schemas.microsoft.com/office/drawing/2017/model3d">
                <am3d:model3d r:embed="rId3">
                  <am3d:spPr>
                    <a:xfrm rot="11441400">
                      <a:off x="0" y="0"/>
                      <a:ext cx="4784161" cy="1205558"/>
                    </a:xfrm>
                    <a:prstGeom prst="rect">
                      <a:avLst/>
                    </a:prstGeom>
                  </am3d:spPr>
                  <am3d:camera>
                    <am3d:pos x="0" y="0" z="65385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786" d="1000000"/>
                    <am3d:preTrans dx="66580864" dy="-9746206" dz="-181119146"/>
                    <am3d:scale>
                      <am3d:sx n="1000000" d="1000000"/>
                      <am3d:sy n="1000000" d="1000000"/>
                      <am3d:sz n="1000000" d="1000000"/>
                    </am3d:scale>
                    <am3d:rot ax="-5524084" ay="-2204949" az="560722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50630BF5-0A60-1436-3BF7-539FBD8573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1441400">
                <a:off x="6777116" y="1393487"/>
                <a:ext cx="4784161" cy="12055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7C83AC09-86B6-8972-977D-A8128400E8E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1441400">
              <a:off x="6777117" y="1393486"/>
              <a:ext cx="4784162" cy="1205559"/>
            </p:xfrm>
            <a:graphic>
              <a:graphicData uri="http://schemas.microsoft.com/office/drawing/2017/model3d">
                <am3d:model3d r:embed="rId3">
                  <am3d:spPr>
                    <a:xfrm rot="11441400">
                      <a:off x="0" y="0"/>
                      <a:ext cx="4784162" cy="1205559"/>
                    </a:xfrm>
                    <a:prstGeom prst="rect">
                      <a:avLst/>
                    </a:prstGeom>
                  </am3d:spPr>
                  <am3d:camera>
                    <am3d:pos x="0" y="0" z="65385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786" d="1000000"/>
                    <am3d:preTrans dx="66580864" dy="-9746206" dz="-181119146"/>
                    <am3d:scale>
                      <am3d:sx n="1000000" d="1000000"/>
                      <am3d:sy n="1000000" d="1000000"/>
                      <am3d:sz n="1000000" d="1000000"/>
                    </am3d:scale>
                    <am3d:rot ax="-5524084" ay="-2204949" az="560722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7C83AC09-86B6-8972-977D-A8128400E8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1441400">
                <a:off x="6777117" y="1393486"/>
                <a:ext cx="4784162" cy="1205559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C824920-5969-4A02-1CD6-249D24E397F0}"/>
              </a:ext>
            </a:extLst>
          </p:cNvPr>
          <p:cNvSpPr txBox="1"/>
          <p:nvPr/>
        </p:nvSpPr>
        <p:spPr>
          <a:xfrm>
            <a:off x="8857202" y="5425224"/>
            <a:ext cx="948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baseline="30000" dirty="0">
                <a:solidFill>
                  <a:srgbClr val="FF0000"/>
                </a:solidFill>
                <a:latin typeface="Avenir Next Demi Bold" panose="020B0503020202020204" pitchFamily="34" charset="0"/>
              </a:rPr>
              <a:t>2412</a:t>
            </a:r>
            <a:r>
              <a:rPr lang="en-US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D4508A-D80C-E8CD-CE8A-0FC6794113C0}"/>
              </a:ext>
            </a:extLst>
          </p:cNvPr>
          <p:cNvSpPr txBox="1"/>
          <p:nvPr/>
        </p:nvSpPr>
        <p:spPr>
          <a:xfrm>
            <a:off x="244093" y="4010145"/>
            <a:ext cx="2130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Good stability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E95847-19C4-A403-0C1F-C180DFCF60BE}"/>
              </a:ext>
            </a:extLst>
          </p:cNvPr>
          <p:cNvSpPr txBox="1"/>
          <p:nvPr/>
        </p:nvSpPr>
        <p:spPr>
          <a:xfrm>
            <a:off x="265358" y="4443785"/>
            <a:ext cx="284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Enhanced lift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B62EF3-4725-430F-7A28-DD911648D516}"/>
              </a:ext>
            </a:extLst>
          </p:cNvPr>
          <p:cNvSpPr txBox="1"/>
          <p:nvPr/>
        </p:nvSpPr>
        <p:spPr>
          <a:xfrm>
            <a:off x="265358" y="4877425"/>
            <a:ext cx="284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Delay drag rise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E0FD58D0-867B-EC54-3CA8-2A2CECADA2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5187758"/>
                  </p:ext>
                </p:extLst>
              </p:nvPr>
            </p:nvGraphicFramePr>
            <p:xfrm>
              <a:off x="6962030" y="4488494"/>
              <a:ext cx="4976179" cy="59817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976179" cy="598176"/>
                    </a:xfrm>
                    <a:prstGeom prst="rect">
                      <a:avLst/>
                    </a:prstGeom>
                  </am3d:spPr>
                  <am3d:camera>
                    <am3d:pos x="0" y="0" z="662635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150" d="1000000"/>
                    <am3d:preTrans dx="37747723" dy="-655649" dz="20644997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5576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E0FD58D0-867B-EC54-3CA8-2A2CECADA2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62030" y="4488494"/>
                <a:ext cx="4976179" cy="5981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>
                <a:extLst>
                  <a:ext uri="{FF2B5EF4-FFF2-40B4-BE49-F238E27FC236}">
                    <a16:creationId xmlns:a16="http://schemas.microsoft.com/office/drawing/2014/main" id="{CCAFE2AE-E213-C539-B594-9BBCFD43A1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74932229"/>
                  </p:ext>
                </p:extLst>
              </p:nvPr>
            </p:nvGraphicFramePr>
            <p:xfrm>
              <a:off x="6950463" y="4499391"/>
              <a:ext cx="4976179" cy="59817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976179" cy="598176"/>
                    </a:xfrm>
                    <a:prstGeom prst="rect">
                      <a:avLst/>
                    </a:prstGeom>
                  </am3d:spPr>
                  <am3d:camera>
                    <am3d:pos x="0" y="0" z="662635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150" d="1000000"/>
                    <am3d:preTrans dx="37747723" dy="-655649" dz="20644997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5576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>
                <a:extLst>
                  <a:ext uri="{FF2B5EF4-FFF2-40B4-BE49-F238E27FC236}">
                    <a16:creationId xmlns:a16="http://schemas.microsoft.com/office/drawing/2014/main" id="{CCAFE2AE-E213-C539-B594-9BBCFD43A1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50463" y="4499391"/>
                <a:ext cx="4976179" cy="59817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228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E2D9E6-2621-2DB2-2205-E39A19A8A81D}"/>
              </a:ext>
            </a:extLst>
          </p:cNvPr>
          <p:cNvSpPr txBox="1"/>
          <p:nvPr/>
        </p:nvSpPr>
        <p:spPr>
          <a:xfrm>
            <a:off x="295834" y="338271"/>
            <a:ext cx="2513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XFLR5 ANALYSIS</a:t>
            </a:r>
          </a:p>
        </p:txBody>
      </p:sp>
      <p:pic>
        <p:nvPicPr>
          <p:cNvPr id="8" name="Stable" hidden="1">
            <a:extLst>
              <a:ext uri="{FF2B5EF4-FFF2-40B4-BE49-F238E27FC236}">
                <a16:creationId xmlns:a16="http://schemas.microsoft.com/office/drawing/2014/main" id="{E229238D-467C-A7A3-D7E1-52CCB172FA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3000"/>
          </a:blip>
          <a:srcRect r="24662"/>
          <a:stretch/>
        </p:blipFill>
        <p:spPr>
          <a:xfrm>
            <a:off x="5898071" y="738380"/>
            <a:ext cx="6010090" cy="549471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8CACB76-EAA7-C898-42AD-4F743E9FFD45}"/>
              </a:ext>
            </a:extLst>
          </p:cNvPr>
          <p:cNvSpPr txBox="1"/>
          <p:nvPr/>
        </p:nvSpPr>
        <p:spPr>
          <a:xfrm>
            <a:off x="323072" y="1024350"/>
            <a:ext cx="270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Configuration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E74CA8-9EB5-53D6-0D02-BC5D38CB94C5}"/>
              </a:ext>
            </a:extLst>
          </p:cNvPr>
          <p:cNvSpPr txBox="1"/>
          <p:nvPr/>
        </p:nvSpPr>
        <p:spPr>
          <a:xfrm>
            <a:off x="12829133" y="4829286"/>
            <a:ext cx="4195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Reduced Interference Drag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613398-CF3D-FF1D-3C09-CD6CE98B218D}"/>
              </a:ext>
            </a:extLst>
          </p:cNvPr>
          <p:cNvSpPr txBox="1"/>
          <p:nvPr/>
        </p:nvSpPr>
        <p:spPr>
          <a:xfrm>
            <a:off x="12850398" y="5262926"/>
            <a:ext cx="560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Reduced weight than conventional tail configuration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55D613-7333-34E8-8F0A-F2AE4C377D64}"/>
              </a:ext>
            </a:extLst>
          </p:cNvPr>
          <p:cNvSpPr txBox="1"/>
          <p:nvPr/>
        </p:nvSpPr>
        <p:spPr>
          <a:xfrm>
            <a:off x="12850398" y="5696566"/>
            <a:ext cx="560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Enhanced Maneuverability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939B90C8-0786-8F27-E5F1-A6B2E351AB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55930868"/>
                  </p:ext>
                </p:extLst>
              </p:nvPr>
            </p:nvGraphicFramePr>
            <p:xfrm rot="21381330">
              <a:off x="9832734" y="2024923"/>
              <a:ext cx="2639846" cy="2757342"/>
            </p:xfrm>
            <a:graphic>
              <a:graphicData uri="http://schemas.microsoft.com/office/drawing/2017/model3d">
                <am3d:model3d r:embed="rId3">
                  <am3d:spPr>
                    <a:xfrm rot="21381330">
                      <a:off x="0" y="0"/>
                      <a:ext cx="2639846" cy="2757342"/>
                    </a:xfrm>
                    <a:prstGeom prst="rect">
                      <a:avLst/>
                    </a:prstGeom>
                  </am3d:spPr>
                  <am3d:camera>
                    <am3d:pos x="0" y="0" z="65385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786" d="1000000"/>
                    <am3d:preTrans dx="66580864" dy="-9746206" dz="-181119146"/>
                    <am3d:scale>
                      <am3d:sx n="1000000" d="1000000"/>
                      <am3d:sy n="1000000" d="1000000"/>
                      <am3d:sz n="1000000" d="1000000"/>
                    </am3d:scale>
                    <am3d:rot ax="9656561" ay="673518" az="1056916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8802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939B90C8-0786-8F27-E5F1-A6B2E351AB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1381330">
                <a:off x="9832734" y="2024923"/>
                <a:ext cx="2639846" cy="27573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2AE451E3-6329-9E84-BC71-6BB3987102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30397528"/>
                  </p:ext>
                </p:extLst>
              </p:nvPr>
            </p:nvGraphicFramePr>
            <p:xfrm rot="16676116">
              <a:off x="6637215" y="2082447"/>
              <a:ext cx="2250693" cy="2917725"/>
            </p:xfrm>
            <a:graphic>
              <a:graphicData uri="http://schemas.microsoft.com/office/drawing/2017/model3d">
                <am3d:model3d r:embed="rId3">
                  <am3d:spPr>
                    <a:xfrm rot="16676116">
                      <a:off x="0" y="0"/>
                      <a:ext cx="2250693" cy="2917725"/>
                    </a:xfrm>
                    <a:prstGeom prst="rect">
                      <a:avLst/>
                    </a:prstGeom>
                  </am3d:spPr>
                  <am3d:camera>
                    <am3d:pos x="0" y="0" z="65385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786" d="1000000"/>
                    <am3d:preTrans dx="66580864" dy="-9746206" dz="-181119146"/>
                    <am3d:scale>
                      <am3d:sx n="1000000" d="1000000"/>
                      <am3d:sy n="1000000" d="1000000"/>
                      <am3d:sz n="1000000" d="1000000"/>
                    </am3d:scale>
                    <am3d:rot ax="20400000" ay="108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8808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2AE451E3-6329-9E84-BC71-6BB3987102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676116">
                <a:off x="6637215" y="2082447"/>
                <a:ext cx="2250693" cy="2917725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2BD07906-F227-C85F-06AC-491D36850EBE}"/>
              </a:ext>
            </a:extLst>
          </p:cNvPr>
          <p:cNvSpPr txBox="1"/>
          <p:nvPr/>
        </p:nvSpPr>
        <p:spPr>
          <a:xfrm>
            <a:off x="9029660" y="4960560"/>
            <a:ext cx="999972" cy="457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V tail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3D Model 30">
                <a:extLst>
                  <a:ext uri="{FF2B5EF4-FFF2-40B4-BE49-F238E27FC236}">
                    <a16:creationId xmlns:a16="http://schemas.microsoft.com/office/drawing/2014/main" id="{C70C4C11-0B7B-BC64-7D66-DA4D159D36C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58203017"/>
                  </p:ext>
                </p:extLst>
              </p:nvPr>
            </p:nvGraphicFramePr>
            <p:xfrm>
              <a:off x="4167302" y="2511318"/>
              <a:ext cx="2311377" cy="2311194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311377" cy="2311194"/>
                    </a:xfrm>
                    <a:prstGeom prst="rect">
                      <a:avLst/>
                    </a:prstGeom>
                  </am3d:spPr>
                  <am3d:camera>
                    <am3d:pos x="0" y="0" z="662635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150" d="1000000"/>
                    <am3d:preTrans dx="37747723" dy="-655649" dz="20644997"/>
                    <am3d:scale>
                      <am3d:sx n="1000000" d="1000000"/>
                      <am3d:sy n="1000000" d="1000000"/>
                      <am3d:sz n="1000000" d="1000000"/>
                    </am3d:scale>
                    <am3d:rot ax="-5399999" ay="-2" az="1079999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4091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3D Model 30">
                <a:extLst>
                  <a:ext uri="{FF2B5EF4-FFF2-40B4-BE49-F238E27FC236}">
                    <a16:creationId xmlns:a16="http://schemas.microsoft.com/office/drawing/2014/main" id="{C70C4C11-0B7B-BC64-7D66-DA4D159D36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67302" y="2511318"/>
                <a:ext cx="2311377" cy="2311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2" name="3D Model 31">
                <a:extLst>
                  <a:ext uri="{FF2B5EF4-FFF2-40B4-BE49-F238E27FC236}">
                    <a16:creationId xmlns:a16="http://schemas.microsoft.com/office/drawing/2014/main" id="{D10AB2C1-CB33-B1D7-435C-B0644B7C35F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0732588"/>
                  </p:ext>
                </p:extLst>
              </p:nvPr>
            </p:nvGraphicFramePr>
            <p:xfrm>
              <a:off x="387151" y="2498235"/>
              <a:ext cx="2311376" cy="228832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311376" cy="2288328"/>
                    </a:xfrm>
                    <a:prstGeom prst="rect">
                      <a:avLst/>
                    </a:prstGeom>
                  </am3d:spPr>
                  <am3d:camera>
                    <am3d:pos x="0" y="0" z="662635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150" d="1000000"/>
                    <am3d:preTrans dx="37747723" dy="-655649" dz="20644997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3754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3D Model 31">
                <a:extLst>
                  <a:ext uri="{FF2B5EF4-FFF2-40B4-BE49-F238E27FC236}">
                    <a16:creationId xmlns:a16="http://schemas.microsoft.com/office/drawing/2014/main" id="{D10AB2C1-CB33-B1D7-435C-B0644B7C35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7151" y="2498235"/>
                <a:ext cx="2311376" cy="2288328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171005BB-E863-84CF-BC91-ABC04E9A9D44}"/>
              </a:ext>
            </a:extLst>
          </p:cNvPr>
          <p:cNvSpPr txBox="1"/>
          <p:nvPr/>
        </p:nvSpPr>
        <p:spPr>
          <a:xfrm>
            <a:off x="2698527" y="5017533"/>
            <a:ext cx="2519254" cy="400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Swept Wing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2E9983-1513-7EFC-6B6C-5A94E3F1A153}"/>
              </a:ext>
            </a:extLst>
          </p:cNvPr>
          <p:cNvSpPr txBox="1"/>
          <p:nvPr/>
        </p:nvSpPr>
        <p:spPr>
          <a:xfrm>
            <a:off x="-6055107" y="4829286"/>
            <a:ext cx="6055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Reduces adverse effects of transonic &amp; supersonic flow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C144A62-5A28-A054-42BE-E68E4F5BE268}"/>
              </a:ext>
            </a:extLst>
          </p:cNvPr>
          <p:cNvSpPr txBox="1"/>
          <p:nvPr/>
        </p:nvSpPr>
        <p:spPr>
          <a:xfrm>
            <a:off x="-6033841" y="5262926"/>
            <a:ext cx="4198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Increase Divergence Mach number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8806CF-ECCC-8139-71A8-BFE126A25C59}"/>
              </a:ext>
            </a:extLst>
          </p:cNvPr>
          <p:cNvSpPr txBox="1"/>
          <p:nvPr/>
        </p:nvSpPr>
        <p:spPr>
          <a:xfrm>
            <a:off x="-6033841" y="5696566"/>
            <a:ext cx="4789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High maneuverability with low aspect ratio </a:t>
            </a:r>
          </a:p>
        </p:txBody>
      </p:sp>
    </p:spTree>
    <p:extLst>
      <p:ext uri="{BB962C8B-B14F-4D97-AF65-F5344CB8AC3E}">
        <p14:creationId xmlns:p14="http://schemas.microsoft.com/office/powerpoint/2010/main" val="2010665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E2D9E6-2621-2DB2-2205-E39A19A8A81D}"/>
              </a:ext>
            </a:extLst>
          </p:cNvPr>
          <p:cNvSpPr txBox="1"/>
          <p:nvPr/>
        </p:nvSpPr>
        <p:spPr>
          <a:xfrm>
            <a:off x="295834" y="338271"/>
            <a:ext cx="2513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XFLR5 ANALYSIS</a:t>
            </a:r>
          </a:p>
        </p:txBody>
      </p:sp>
      <p:pic>
        <p:nvPicPr>
          <p:cNvPr id="8" name="Stable" hidden="1">
            <a:extLst>
              <a:ext uri="{FF2B5EF4-FFF2-40B4-BE49-F238E27FC236}">
                <a16:creationId xmlns:a16="http://schemas.microsoft.com/office/drawing/2014/main" id="{E229238D-467C-A7A3-D7E1-52CCB172FA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3000"/>
          </a:blip>
          <a:srcRect r="24662"/>
          <a:stretch/>
        </p:blipFill>
        <p:spPr>
          <a:xfrm>
            <a:off x="5898071" y="738380"/>
            <a:ext cx="6010090" cy="5494713"/>
          </a:xfrm>
          <a:prstGeom prst="rect">
            <a:avLst/>
          </a:prstGeom>
        </p:spPr>
      </p:pic>
      <p:pic>
        <p:nvPicPr>
          <p:cNvPr id="6" name="Blank">
            <a:extLst>
              <a:ext uri="{FF2B5EF4-FFF2-40B4-BE49-F238E27FC236}">
                <a16:creationId xmlns:a16="http://schemas.microsoft.com/office/drawing/2014/main" id="{35DACB59-E6A6-9A1F-005E-F61D9E1B5B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24812"/>
          <a:stretch/>
        </p:blipFill>
        <p:spPr>
          <a:xfrm>
            <a:off x="12771311" y="738381"/>
            <a:ext cx="5998095" cy="5494713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F544FFE1-728A-9F16-669A-02CB683F13A8}"/>
              </a:ext>
            </a:extLst>
          </p:cNvPr>
          <p:cNvSpPr/>
          <p:nvPr/>
        </p:nvSpPr>
        <p:spPr>
          <a:xfrm>
            <a:off x="12823504" y="1024350"/>
            <a:ext cx="5893708" cy="5095269"/>
          </a:xfrm>
          <a:custGeom>
            <a:avLst/>
            <a:gdLst>
              <a:gd name="connsiteX0" fmla="*/ 0 w 5893708"/>
              <a:gd name="connsiteY0" fmla="*/ 0 h 5095269"/>
              <a:gd name="connsiteX1" fmla="*/ 1043796 w 5893708"/>
              <a:gd name="connsiteY1" fmla="*/ 785004 h 5095269"/>
              <a:gd name="connsiteX2" fmla="*/ 2286000 w 5893708"/>
              <a:gd name="connsiteY2" fmla="*/ 1802921 h 5095269"/>
              <a:gd name="connsiteX3" fmla="*/ 3778369 w 5893708"/>
              <a:gd name="connsiteY3" fmla="*/ 3122762 h 5095269"/>
              <a:gd name="connsiteX4" fmla="*/ 5020573 w 5893708"/>
              <a:gd name="connsiteY4" fmla="*/ 4278702 h 5095269"/>
              <a:gd name="connsiteX5" fmla="*/ 5874588 w 5893708"/>
              <a:gd name="connsiteY5" fmla="*/ 5089585 h 509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93708" h="5095269">
                <a:moveTo>
                  <a:pt x="0" y="0"/>
                </a:moveTo>
                <a:cubicBezTo>
                  <a:pt x="331398" y="242258"/>
                  <a:pt x="662796" y="484517"/>
                  <a:pt x="1043796" y="785004"/>
                </a:cubicBezTo>
                <a:cubicBezTo>
                  <a:pt x="1424796" y="1085491"/>
                  <a:pt x="1830238" y="1413295"/>
                  <a:pt x="2286000" y="1802921"/>
                </a:cubicBezTo>
                <a:cubicBezTo>
                  <a:pt x="2741762" y="2192547"/>
                  <a:pt x="3322607" y="2710132"/>
                  <a:pt x="3778369" y="3122762"/>
                </a:cubicBezTo>
                <a:cubicBezTo>
                  <a:pt x="4234131" y="3535392"/>
                  <a:pt x="4671203" y="3950898"/>
                  <a:pt x="5020573" y="4278702"/>
                </a:cubicBezTo>
                <a:cubicBezTo>
                  <a:pt x="5369943" y="4606506"/>
                  <a:pt x="6012611" y="5157158"/>
                  <a:pt x="5874588" y="5089585"/>
                </a:cubicBezTo>
              </a:path>
            </a:pathLst>
          </a:cu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62ACBD-A44F-913D-8F5C-6D67E13A00D7}"/>
              </a:ext>
            </a:extLst>
          </p:cNvPr>
          <p:cNvSpPr txBox="1"/>
          <p:nvPr/>
        </p:nvSpPr>
        <p:spPr>
          <a:xfrm>
            <a:off x="14544575" y="6350093"/>
            <a:ext cx="1606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Graph Cm vs ⍺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4E9B4F-08AC-F1A3-CCF3-A1117093F9BC}"/>
              </a:ext>
            </a:extLst>
          </p:cNvPr>
          <p:cNvSpPr txBox="1"/>
          <p:nvPr/>
        </p:nvSpPr>
        <p:spPr>
          <a:xfrm>
            <a:off x="16036947" y="6350093"/>
            <a:ext cx="1356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stable]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D73EE1-358A-560D-8C4D-EA075AD49F13}"/>
              </a:ext>
            </a:extLst>
          </p:cNvPr>
          <p:cNvSpPr txBox="1"/>
          <p:nvPr/>
        </p:nvSpPr>
        <p:spPr>
          <a:xfrm>
            <a:off x="15969571" y="6350093"/>
            <a:ext cx="923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[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4476F7-8419-C3A3-38B4-C0743B551D19}"/>
              </a:ext>
            </a:extLst>
          </p:cNvPr>
          <p:cNvSpPr txBox="1"/>
          <p:nvPr/>
        </p:nvSpPr>
        <p:spPr>
          <a:xfrm>
            <a:off x="1155271" y="7260333"/>
            <a:ext cx="3308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-</a:t>
            </a:r>
            <a:r>
              <a:rPr lang="en-US" b="1" dirty="0" err="1">
                <a:latin typeface="Avenir Next Demi Bold" panose="020B0503020202020204" pitchFamily="34" charset="0"/>
              </a:rPr>
              <a:t>ve</a:t>
            </a:r>
            <a:r>
              <a:rPr lang="en-US" b="1" dirty="0">
                <a:latin typeface="Avenir Next Demi Bold" panose="020B0503020202020204" pitchFamily="34" charset="0"/>
              </a:rPr>
              <a:t> 8</a:t>
            </a:r>
            <a:r>
              <a:rPr lang="en-US" b="1" baseline="30000" dirty="0">
                <a:latin typeface="Avenir Next Demi Bold" panose="020B0503020202020204" pitchFamily="34" charset="0"/>
              </a:rPr>
              <a:t>  </a:t>
            </a:r>
            <a:r>
              <a:rPr lang="en-US" b="1" dirty="0">
                <a:latin typeface="Avenir Next Demi Bold" panose="020B0503020202020204" pitchFamily="34" charset="0"/>
              </a:rPr>
              <a:t> angle of incidence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939B90C8-0786-8F27-E5F1-A6B2E351ABD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21381330">
              <a:off x="9690791" y="1311349"/>
              <a:ext cx="2132300" cy="2227206"/>
            </p:xfrm>
            <a:graphic>
              <a:graphicData uri="http://schemas.microsoft.com/office/drawing/2017/model3d">
                <am3d:model3d r:embed="rId4">
                  <am3d:spPr>
                    <a:xfrm rot="21381330">
                      <a:off x="0" y="0"/>
                      <a:ext cx="2132300" cy="2227206"/>
                    </a:xfrm>
                    <a:prstGeom prst="rect">
                      <a:avLst/>
                    </a:prstGeom>
                  </am3d:spPr>
                  <am3d:camera>
                    <am3d:pos x="0" y="0" z="65385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786" d="1000000"/>
                    <am3d:preTrans dx="66580864" dy="-9746206" dz="-181119146"/>
                    <am3d:scale>
                      <am3d:sx n="1000000" d="1000000"/>
                      <am3d:sy n="1000000" d="1000000"/>
                      <am3d:sz n="1000000" d="1000000"/>
                    </am3d:scale>
                    <am3d:rot ax="9656561" ay="673518" az="1056916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1947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939B90C8-0786-8F27-E5F1-A6B2E351AB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1381330">
                <a:off x="9690791" y="1311349"/>
                <a:ext cx="2132300" cy="22272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2AE451E3-6329-9E84-BC71-6BB3987102D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676116">
              <a:off x="7109654" y="1357813"/>
              <a:ext cx="1817967" cy="2356753"/>
            </p:xfrm>
            <a:graphic>
              <a:graphicData uri="http://schemas.microsoft.com/office/drawing/2017/model3d">
                <am3d:model3d r:embed="rId4">
                  <am3d:spPr>
                    <a:xfrm rot="16676116">
                      <a:off x="0" y="0"/>
                      <a:ext cx="1817967" cy="2356753"/>
                    </a:xfrm>
                    <a:prstGeom prst="rect">
                      <a:avLst/>
                    </a:prstGeom>
                  </am3d:spPr>
                  <am3d:camera>
                    <am3d:pos x="0" y="0" z="65385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786" d="1000000"/>
                    <am3d:preTrans dx="66580864" dy="-9746206" dz="-181119146"/>
                    <am3d:scale>
                      <am3d:sx n="1000000" d="1000000"/>
                      <am3d:sy n="1000000" d="1000000"/>
                      <am3d:sz n="1000000" d="1000000"/>
                    </am3d:scale>
                    <am3d:rot ax="20400000" ay="108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1947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2AE451E3-6329-9E84-BC71-6BB3987102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6676116">
                <a:off x="7109654" y="1357813"/>
                <a:ext cx="1817967" cy="2356753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8CACB76-EAA7-C898-42AD-4F743E9FFD45}"/>
              </a:ext>
            </a:extLst>
          </p:cNvPr>
          <p:cNvSpPr txBox="1"/>
          <p:nvPr/>
        </p:nvSpPr>
        <p:spPr>
          <a:xfrm>
            <a:off x="323072" y="1024350"/>
            <a:ext cx="270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Configuration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E74CA8-9EB5-53D6-0D02-BC5D38CB94C5}"/>
              </a:ext>
            </a:extLst>
          </p:cNvPr>
          <p:cNvSpPr txBox="1"/>
          <p:nvPr/>
        </p:nvSpPr>
        <p:spPr>
          <a:xfrm>
            <a:off x="6620839" y="4829286"/>
            <a:ext cx="4195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Reduced Interference Drag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613398-CF3D-FF1D-3C09-CD6CE98B218D}"/>
              </a:ext>
            </a:extLst>
          </p:cNvPr>
          <p:cNvSpPr txBox="1"/>
          <p:nvPr/>
        </p:nvSpPr>
        <p:spPr>
          <a:xfrm>
            <a:off x="6642104" y="5262926"/>
            <a:ext cx="560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Reduced weight than conventional tail configuration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55D613-7333-34E8-8F0A-F2AE4C377D64}"/>
              </a:ext>
            </a:extLst>
          </p:cNvPr>
          <p:cNvSpPr txBox="1"/>
          <p:nvPr/>
        </p:nvSpPr>
        <p:spPr>
          <a:xfrm>
            <a:off x="6642104" y="5696566"/>
            <a:ext cx="560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Enhanced Maneuverability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D07906-F227-C85F-06AC-491D36850EBE}"/>
              </a:ext>
            </a:extLst>
          </p:cNvPr>
          <p:cNvSpPr txBox="1"/>
          <p:nvPr/>
        </p:nvSpPr>
        <p:spPr>
          <a:xfrm>
            <a:off x="9042119" y="3682570"/>
            <a:ext cx="80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V tail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3D Model 30">
                <a:extLst>
                  <a:ext uri="{FF2B5EF4-FFF2-40B4-BE49-F238E27FC236}">
                    <a16:creationId xmlns:a16="http://schemas.microsoft.com/office/drawing/2014/main" id="{C70C4C11-0B7B-BC64-7D66-DA4D159D36C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94732" y="1679651"/>
              <a:ext cx="1954983" cy="195482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954983" cy="1954828"/>
                    </a:xfrm>
                    <a:prstGeom prst="rect">
                      <a:avLst/>
                    </a:prstGeom>
                  </am3d:spPr>
                  <am3d:camera>
                    <am3d:pos x="0" y="0" z="662635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150" d="1000000"/>
                    <am3d:preTrans dx="37747723" dy="-655649" dz="20644997"/>
                    <am3d:scale>
                      <am3d:sx n="1000000" d="1000000"/>
                      <am3d:sy n="1000000" d="1000000"/>
                      <am3d:sz n="1000000" d="1000000"/>
                    </am3d:scale>
                    <am3d:rot ax="-5399999" ay="-2" az="10799999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8834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3D Model 30">
                <a:extLst>
                  <a:ext uri="{FF2B5EF4-FFF2-40B4-BE49-F238E27FC236}">
                    <a16:creationId xmlns:a16="http://schemas.microsoft.com/office/drawing/2014/main" id="{C70C4C11-0B7B-BC64-7D66-DA4D159D36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94732" y="1679651"/>
                <a:ext cx="1954983" cy="19548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2" name="3D Model 31">
                <a:extLst>
                  <a:ext uri="{FF2B5EF4-FFF2-40B4-BE49-F238E27FC236}">
                    <a16:creationId xmlns:a16="http://schemas.microsoft.com/office/drawing/2014/main" id="{D10AB2C1-CB33-B1D7-435C-B0644B7C35F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97447" y="1668585"/>
              <a:ext cx="1954982" cy="193548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954982" cy="1935488"/>
                    </a:xfrm>
                    <a:prstGeom prst="rect">
                      <a:avLst/>
                    </a:prstGeom>
                  </am3d:spPr>
                  <am3d:camera>
                    <am3d:pos x="0" y="0" z="662635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150" d="1000000"/>
                    <am3d:preTrans dx="37747723" dy="-655649" dz="20644997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8834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3D Model 31">
                <a:extLst>
                  <a:ext uri="{FF2B5EF4-FFF2-40B4-BE49-F238E27FC236}">
                    <a16:creationId xmlns:a16="http://schemas.microsoft.com/office/drawing/2014/main" id="{D10AB2C1-CB33-B1D7-435C-B0644B7C35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7447" y="1668585"/>
                <a:ext cx="1954982" cy="1935488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171005BB-E863-84CF-BC91-ABC04E9A9D44}"/>
              </a:ext>
            </a:extLst>
          </p:cNvPr>
          <p:cNvSpPr txBox="1"/>
          <p:nvPr/>
        </p:nvSpPr>
        <p:spPr>
          <a:xfrm>
            <a:off x="2552429" y="3799429"/>
            <a:ext cx="2130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Swept Wing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2E9983-1513-7EFC-6B6C-5A94E3F1A153}"/>
              </a:ext>
            </a:extLst>
          </p:cNvPr>
          <p:cNvSpPr txBox="1"/>
          <p:nvPr/>
        </p:nvSpPr>
        <p:spPr>
          <a:xfrm>
            <a:off x="597447" y="4829286"/>
            <a:ext cx="6055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Reduces adverse effects of transonic &amp; supersonic flow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C144A62-5A28-A054-42BE-E68E4F5BE268}"/>
              </a:ext>
            </a:extLst>
          </p:cNvPr>
          <p:cNvSpPr txBox="1"/>
          <p:nvPr/>
        </p:nvSpPr>
        <p:spPr>
          <a:xfrm>
            <a:off x="618713" y="5262926"/>
            <a:ext cx="4198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Increase Divergence Mach number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8806CF-ECCC-8139-71A8-BFE126A25C59}"/>
              </a:ext>
            </a:extLst>
          </p:cNvPr>
          <p:cNvSpPr txBox="1"/>
          <p:nvPr/>
        </p:nvSpPr>
        <p:spPr>
          <a:xfrm>
            <a:off x="618713" y="5696566"/>
            <a:ext cx="4789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High maneuverability with low aspect ratio </a:t>
            </a:r>
          </a:p>
        </p:txBody>
      </p:sp>
    </p:spTree>
    <p:extLst>
      <p:ext uri="{BB962C8B-B14F-4D97-AF65-F5344CB8AC3E}">
        <p14:creationId xmlns:p14="http://schemas.microsoft.com/office/powerpoint/2010/main" val="1658931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04F377-009A-80CB-53A1-EC635E6981B4}"/>
              </a:ext>
            </a:extLst>
          </p:cNvPr>
          <p:cNvSpPr txBox="1"/>
          <p:nvPr/>
        </p:nvSpPr>
        <p:spPr>
          <a:xfrm>
            <a:off x="295835" y="1030941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High Altitude High Speed [Mode H]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48FC7-8DCC-B3BA-AF6F-5697256D135C}"/>
              </a:ext>
            </a:extLst>
          </p:cNvPr>
          <p:cNvSpPr txBox="1"/>
          <p:nvPr/>
        </p:nvSpPr>
        <p:spPr>
          <a:xfrm>
            <a:off x="295834" y="338271"/>
            <a:ext cx="412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STABILITY TEST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989A97-6C5F-6202-2C14-FBDAFEA9CA58}"/>
              </a:ext>
            </a:extLst>
          </p:cNvPr>
          <p:cNvSpPr txBox="1"/>
          <p:nvPr/>
        </p:nvSpPr>
        <p:spPr>
          <a:xfrm>
            <a:off x="295834" y="1676400"/>
            <a:ext cx="4195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Altitude – 44,000 ft (above MSL)</a:t>
            </a:r>
          </a:p>
          <a:p>
            <a:r>
              <a:rPr lang="en-US" sz="1600" b="1" dirty="0">
                <a:latin typeface="Avenir Next Demi Bold" panose="020B0503020202020204" pitchFamily="34" charset="0"/>
              </a:rPr>
              <a:t>Speed – 171 knots (IAS)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3DD16C-640D-B098-5936-B1EA13B1AD69}"/>
              </a:ext>
            </a:extLst>
          </p:cNvPr>
          <p:cNvSpPr txBox="1"/>
          <p:nvPr/>
        </p:nvSpPr>
        <p:spPr>
          <a:xfrm>
            <a:off x="7459580" y="4860220"/>
            <a:ext cx="4195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Altitude – 16,000 ft (above MSL)</a:t>
            </a:r>
          </a:p>
          <a:p>
            <a:r>
              <a:rPr lang="en-US" sz="1600" b="1" dirty="0">
                <a:latin typeface="Avenir Next Demi Bold" panose="020B0503020202020204" pitchFamily="34" charset="0"/>
              </a:rPr>
              <a:t>Speed – 155 knots (IAS)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805FD37-E921-26F5-17D6-7615F795D7EA}"/>
              </a:ext>
            </a:extLst>
          </p:cNvPr>
          <p:cNvGrpSpPr/>
          <p:nvPr/>
        </p:nvGrpSpPr>
        <p:grpSpPr>
          <a:xfrm>
            <a:off x="7121589" y="571232"/>
            <a:ext cx="4774576" cy="2741595"/>
            <a:chOff x="7121589" y="571232"/>
            <a:chExt cx="4774576" cy="2741595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10D1E93B-B83E-92C6-B148-15777B04D7BF}"/>
                </a:ext>
              </a:extLst>
            </p:cNvPr>
            <p:cNvGrpSpPr/>
            <p:nvPr/>
          </p:nvGrpSpPr>
          <p:grpSpPr>
            <a:xfrm flipH="1">
              <a:off x="7121589" y="571232"/>
              <a:ext cx="4774576" cy="1012499"/>
              <a:chOff x="7107384" y="482162"/>
              <a:chExt cx="4442692" cy="918111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536514A5-B967-4A17-68FA-37A27F5736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21186" y="482162"/>
                <a:ext cx="3200400" cy="861427"/>
              </a:xfrm>
              <a:prstGeom prst="rect">
                <a:avLst/>
              </a:prstGeom>
              <a:effectLst>
                <a:reflection stA="0" endPos="65000" dist="50800" dir="5400000" sy="-100000" algn="bl" rotWithShape="0"/>
              </a:effectLst>
            </p:spPr>
          </p:pic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5164725-8C13-15F6-5E0B-C7D7B19994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55105" y="754814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55E234D-C7FC-B89C-4F1F-33909C7578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16117" y="1147482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25917F6-F1E4-8691-333F-C60546C897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5606" y="570148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19822708-4F92-CE12-DB09-C89F261B80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07656" y="1226407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88C6F10-F92B-D920-53E2-21FA72B735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7384" y="1049536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A3EAB3B-D30F-EEFA-5BBA-4CE85E1215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1430" y="1343589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1BA2A3C-3485-F464-9147-DA8924439E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72803" y="871355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8E267DC-D8CC-E93E-E917-568452462A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97323" y="592387"/>
                <a:ext cx="38795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E5BEBC75-615D-F3AF-D8F8-83EC23A248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61838" y="614848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34EFD2B-DB67-B221-74DF-4E644A7B7F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3385" y="1049536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C7A1F5D-4EC8-142C-8AFB-AE080FECFA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14858" y="1400273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877ED76-496D-E5BF-1D00-20C1987ED9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5792" y="688739"/>
                <a:ext cx="255250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E920D80-19BC-164D-80DA-EC8A0674A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28053" y="1215607"/>
                <a:ext cx="322023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966E956-C0E6-2BB0-DB1E-24649C6326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31950" y="1343589"/>
                <a:ext cx="375706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5471CF8-8B36-B06F-EB62-448C085A09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2634" y="1306341"/>
                <a:ext cx="255250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CE3AB5D-E92D-CDEE-4026-491F2F34F5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5606" y="1382646"/>
                <a:ext cx="322023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312D53B-7EAF-C3A5-6ED4-FC32C165F8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64631" y="1224646"/>
                <a:ext cx="3581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245487AE-8BD5-6211-F31D-A5A5D48E0091}"/>
                </a:ext>
              </a:extLst>
            </p:cNvPr>
            <p:cNvGrpSpPr/>
            <p:nvPr/>
          </p:nvGrpSpPr>
          <p:grpSpPr>
            <a:xfrm>
              <a:off x="7306846" y="3131126"/>
              <a:ext cx="4377744" cy="181701"/>
              <a:chOff x="7306846" y="3131126"/>
              <a:chExt cx="4377744" cy="181701"/>
            </a:xfrm>
          </p:grpSpPr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3EAD766B-4C79-8C0C-5304-B6A561024E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766" t="63893" r="23191" b="21611"/>
              <a:stretch/>
            </p:blipFill>
            <p:spPr>
              <a:xfrm>
                <a:off x="7306846" y="3131128"/>
                <a:ext cx="1464787" cy="181699"/>
              </a:xfrm>
              <a:prstGeom prst="rect">
                <a:avLst/>
              </a:prstGeom>
            </p:spPr>
          </p:pic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82E5CBA7-8411-8F68-F7A7-D5DB15C0CF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766" t="63893" r="23191" b="21611"/>
              <a:stretch/>
            </p:blipFill>
            <p:spPr>
              <a:xfrm>
                <a:off x="8771633" y="3131127"/>
                <a:ext cx="1464787" cy="181699"/>
              </a:xfrm>
              <a:prstGeom prst="rect">
                <a:avLst/>
              </a:prstGeom>
            </p:spPr>
          </p:pic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8E13F334-7F32-4C1E-DFD8-B31A8FAC22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766" t="63893" r="23191" b="21611"/>
              <a:stretch/>
            </p:blipFill>
            <p:spPr>
              <a:xfrm>
                <a:off x="10219803" y="3131126"/>
                <a:ext cx="1464787" cy="181699"/>
              </a:xfrm>
              <a:prstGeom prst="rect">
                <a:avLst/>
              </a:prstGeom>
            </p:spPr>
          </p:pic>
        </p:grp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85A5AAC4-35A0-C101-FAE6-35CFCA2E978D}"/>
              </a:ext>
            </a:extLst>
          </p:cNvPr>
          <p:cNvGrpSpPr/>
          <p:nvPr/>
        </p:nvGrpSpPr>
        <p:grpSpPr>
          <a:xfrm>
            <a:off x="471482" y="4484558"/>
            <a:ext cx="4377744" cy="1751057"/>
            <a:chOff x="471482" y="4484558"/>
            <a:chExt cx="4377744" cy="1751057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D0E14479-B27F-D5C6-D4FE-35A0083123BA}"/>
                </a:ext>
              </a:extLst>
            </p:cNvPr>
            <p:cNvGrpSpPr/>
            <p:nvPr/>
          </p:nvGrpSpPr>
          <p:grpSpPr>
            <a:xfrm flipH="1">
              <a:off x="471482" y="4484558"/>
              <a:ext cx="4195482" cy="972947"/>
              <a:chOff x="600472" y="4489563"/>
              <a:chExt cx="4150061" cy="972947"/>
            </a:xfrm>
          </p:grpSpPr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7FAA223E-C17E-2BFA-ED8F-188378EE90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1068462" y="4489563"/>
                <a:ext cx="3200399" cy="972947"/>
              </a:xfrm>
              <a:prstGeom prst="rect">
                <a:avLst/>
              </a:prstGeom>
              <a:effectLst>
                <a:reflection stA="0" endPos="65000" dist="50800" dir="5400000" sy="-100000" algn="bl" rotWithShape="0"/>
              </a:effectLst>
            </p:spPr>
          </p:pic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2E618063-DABB-D0FF-33C2-74B1CE4EC718}"/>
                  </a:ext>
                </a:extLst>
              </p:cNvPr>
              <p:cNvCxnSpPr/>
              <p:nvPr/>
            </p:nvCxnSpPr>
            <p:spPr>
              <a:xfrm flipH="1">
                <a:off x="4112407" y="4803826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30C4E698-F891-63F4-ED2D-E917C0BE7D69}"/>
                  </a:ext>
                </a:extLst>
              </p:cNvPr>
              <p:cNvCxnSpPr/>
              <p:nvPr/>
            </p:nvCxnSpPr>
            <p:spPr>
              <a:xfrm flipH="1">
                <a:off x="1110973" y="5233317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4C67755-CAAF-6053-7600-CA531BCD9BA6}"/>
                  </a:ext>
                </a:extLst>
              </p:cNvPr>
              <p:cNvCxnSpPr/>
              <p:nvPr/>
            </p:nvCxnSpPr>
            <p:spPr>
              <a:xfrm flipH="1">
                <a:off x="3535134" y="4645265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8A9772A6-BAE0-141A-709E-90EF35B1D284}"/>
                  </a:ext>
                </a:extLst>
              </p:cNvPr>
              <p:cNvCxnSpPr/>
              <p:nvPr/>
            </p:nvCxnSpPr>
            <p:spPr>
              <a:xfrm flipH="1">
                <a:off x="3535133" y="5306808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C1E9D634-689D-E83F-59FA-F7AA3E2B4B5A}"/>
                  </a:ext>
                </a:extLst>
              </p:cNvPr>
              <p:cNvCxnSpPr/>
              <p:nvPr/>
            </p:nvCxnSpPr>
            <p:spPr>
              <a:xfrm flipH="1">
                <a:off x="600472" y="4989166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E07D07CC-5C81-F5C4-4A68-7F3461D132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25169" y="4645265"/>
                <a:ext cx="38795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E54C450-3DFB-7A5F-AECC-F60B43C8FE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35467" y="5377300"/>
                <a:ext cx="375706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6F78E70C-1A65-6E03-DC2A-3747F97929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95283" y="5012639"/>
                <a:ext cx="255250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7516985-75BE-50B6-76BE-D70DEC70AE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8950" y="4633658"/>
                <a:ext cx="322023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A4AC5ACF-5943-E33D-47ED-C6735C2A19C6}"/>
                </a:ext>
              </a:extLst>
            </p:cNvPr>
            <p:cNvGrpSpPr/>
            <p:nvPr/>
          </p:nvGrpSpPr>
          <p:grpSpPr>
            <a:xfrm>
              <a:off x="471482" y="6053914"/>
              <a:ext cx="4377744" cy="181701"/>
              <a:chOff x="7306846" y="3131126"/>
              <a:chExt cx="4377744" cy="181701"/>
            </a:xfrm>
          </p:grpSpPr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01B87625-4C54-D4D2-8A51-50808F7196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766" t="63893" r="23191" b="21611"/>
              <a:stretch/>
            </p:blipFill>
            <p:spPr>
              <a:xfrm>
                <a:off x="7306846" y="3131128"/>
                <a:ext cx="1464787" cy="181699"/>
              </a:xfrm>
              <a:prstGeom prst="rect">
                <a:avLst/>
              </a:prstGeom>
            </p:spPr>
          </p:pic>
          <p:pic>
            <p:nvPicPr>
              <p:cNvPr id="119" name="Picture 118">
                <a:extLst>
                  <a:ext uri="{FF2B5EF4-FFF2-40B4-BE49-F238E27FC236}">
                    <a16:creationId xmlns:a16="http://schemas.microsoft.com/office/drawing/2014/main" id="{C9B9D962-A5F8-CD06-9193-686167B79E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766" t="63893" r="23191" b="21611"/>
              <a:stretch/>
            </p:blipFill>
            <p:spPr>
              <a:xfrm>
                <a:off x="8771633" y="3131127"/>
                <a:ext cx="1464787" cy="181699"/>
              </a:xfrm>
              <a:prstGeom prst="rect">
                <a:avLst/>
              </a:prstGeom>
            </p:spPr>
          </p:pic>
          <p:pic>
            <p:nvPicPr>
              <p:cNvPr id="120" name="Picture 119">
                <a:extLst>
                  <a:ext uri="{FF2B5EF4-FFF2-40B4-BE49-F238E27FC236}">
                    <a16:creationId xmlns:a16="http://schemas.microsoft.com/office/drawing/2014/main" id="{688EF9F7-EA51-C77D-3343-BAD84CC914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766" t="63893" r="23191" b="21611"/>
              <a:stretch/>
            </p:blipFill>
            <p:spPr>
              <a:xfrm>
                <a:off x="10219803" y="3131126"/>
                <a:ext cx="1464787" cy="181699"/>
              </a:xfrm>
              <a:prstGeom prst="rect">
                <a:avLst/>
              </a:prstGeom>
            </p:spPr>
          </p:pic>
        </p:grp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AD513BD3-0A3A-E576-30EF-4081E8A71031}"/>
              </a:ext>
            </a:extLst>
          </p:cNvPr>
          <p:cNvSpPr txBox="1"/>
          <p:nvPr/>
        </p:nvSpPr>
        <p:spPr>
          <a:xfrm>
            <a:off x="7459581" y="4214761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Low Altitude Low Speed [Mode L]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1D2AB4E5-606C-8130-0F26-4ABD2937E165}"/>
              </a:ext>
            </a:extLst>
          </p:cNvPr>
          <p:cNvSpPr txBox="1"/>
          <p:nvPr/>
        </p:nvSpPr>
        <p:spPr>
          <a:xfrm>
            <a:off x="10547838" y="6596390"/>
            <a:ext cx="3510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venir Next" panose="020B0503020202020204" pitchFamily="34" charset="0"/>
              </a:rPr>
              <a:t>*Images not to scale</a:t>
            </a:r>
          </a:p>
        </p:txBody>
      </p:sp>
    </p:spTree>
    <p:extLst>
      <p:ext uri="{BB962C8B-B14F-4D97-AF65-F5344CB8AC3E}">
        <p14:creationId xmlns:p14="http://schemas.microsoft.com/office/powerpoint/2010/main" val="262495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04F377-009A-80CB-53A1-EC635E6981B4}"/>
              </a:ext>
            </a:extLst>
          </p:cNvPr>
          <p:cNvSpPr txBox="1"/>
          <p:nvPr/>
        </p:nvSpPr>
        <p:spPr>
          <a:xfrm>
            <a:off x="295835" y="1030941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High Altitude High Speed [Mode H]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48FC7-8DCC-B3BA-AF6F-5697256D135C}"/>
              </a:ext>
            </a:extLst>
          </p:cNvPr>
          <p:cNvSpPr txBox="1"/>
          <p:nvPr/>
        </p:nvSpPr>
        <p:spPr>
          <a:xfrm>
            <a:off x="295834" y="338271"/>
            <a:ext cx="412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STABILITY TEST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989A97-6C5F-6202-2C14-FBDAFEA9CA58}"/>
              </a:ext>
            </a:extLst>
          </p:cNvPr>
          <p:cNvSpPr txBox="1"/>
          <p:nvPr/>
        </p:nvSpPr>
        <p:spPr>
          <a:xfrm>
            <a:off x="295834" y="1676400"/>
            <a:ext cx="4195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Altitude – 44,000 ft (above MSL)</a:t>
            </a:r>
          </a:p>
          <a:p>
            <a:r>
              <a:rPr lang="en-US" sz="1600" b="1" dirty="0">
                <a:latin typeface="Avenir Next Demi Bold" panose="020B0503020202020204" pitchFamily="34" charset="0"/>
              </a:rPr>
              <a:t>Speed – 171 knots (IAS)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3DD16C-640D-B098-5936-B1EA13B1AD69}"/>
              </a:ext>
            </a:extLst>
          </p:cNvPr>
          <p:cNvSpPr txBox="1"/>
          <p:nvPr/>
        </p:nvSpPr>
        <p:spPr>
          <a:xfrm>
            <a:off x="295834" y="4860220"/>
            <a:ext cx="4195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Altitude – 16,000 ft (above MSL)</a:t>
            </a:r>
          </a:p>
          <a:p>
            <a:r>
              <a:rPr lang="en-US" sz="1600" b="1" dirty="0">
                <a:latin typeface="Avenir Next Demi Bold" panose="020B0503020202020204" pitchFamily="34" charset="0"/>
              </a:rPr>
              <a:t>Speed – 155 knots (IAS)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805FD37-E921-26F5-17D6-7615F795D7EA}"/>
              </a:ext>
            </a:extLst>
          </p:cNvPr>
          <p:cNvGrpSpPr/>
          <p:nvPr/>
        </p:nvGrpSpPr>
        <p:grpSpPr>
          <a:xfrm>
            <a:off x="12667950" y="571232"/>
            <a:ext cx="4774576" cy="2741595"/>
            <a:chOff x="7121589" y="571232"/>
            <a:chExt cx="4774576" cy="2741595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10D1E93B-B83E-92C6-B148-15777B04D7BF}"/>
                </a:ext>
              </a:extLst>
            </p:cNvPr>
            <p:cNvGrpSpPr/>
            <p:nvPr/>
          </p:nvGrpSpPr>
          <p:grpSpPr>
            <a:xfrm flipH="1">
              <a:off x="7121589" y="571232"/>
              <a:ext cx="4774576" cy="1012499"/>
              <a:chOff x="7107384" y="482162"/>
              <a:chExt cx="4442692" cy="918111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536514A5-B967-4A17-68FA-37A27F5736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21186" y="482162"/>
                <a:ext cx="3200400" cy="861427"/>
              </a:xfrm>
              <a:prstGeom prst="rect">
                <a:avLst/>
              </a:prstGeom>
              <a:effectLst>
                <a:reflection stA="0" endPos="65000" dist="50800" dir="5400000" sy="-100000" algn="bl" rotWithShape="0"/>
              </a:effectLst>
            </p:spPr>
          </p:pic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5164725-8C13-15F6-5E0B-C7D7B19994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55105" y="754814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55E234D-C7FC-B89C-4F1F-33909C7578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16117" y="1147482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25917F6-F1E4-8691-333F-C60546C897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5606" y="570148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19822708-4F92-CE12-DB09-C89F261B80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07656" y="1226407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88C6F10-F92B-D920-53E2-21FA72B735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7384" y="1049536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A3EAB3B-D30F-EEFA-5BBA-4CE85E1215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1430" y="1343589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1BA2A3C-3485-F464-9147-DA8924439E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72803" y="871355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8E267DC-D8CC-E93E-E917-568452462A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97323" y="592387"/>
                <a:ext cx="38795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E5BEBC75-615D-F3AF-D8F8-83EC23A248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61838" y="614848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34EFD2B-DB67-B221-74DF-4E644A7B7F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3385" y="1049536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C7A1F5D-4EC8-142C-8AFB-AE080FECFA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14858" y="1400273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877ED76-496D-E5BF-1D00-20C1987ED9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5792" y="688739"/>
                <a:ext cx="255250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E920D80-19BC-164D-80DA-EC8A0674A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28053" y="1215607"/>
                <a:ext cx="322023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966E956-C0E6-2BB0-DB1E-24649C6326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31950" y="1343589"/>
                <a:ext cx="375706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5471CF8-8B36-B06F-EB62-448C085A09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2634" y="1306341"/>
                <a:ext cx="255250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CE3AB5D-E92D-CDEE-4026-491F2F34F5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5606" y="1382646"/>
                <a:ext cx="322023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312D53B-7EAF-C3A5-6ED4-FC32C165F8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64631" y="1224646"/>
                <a:ext cx="3581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245487AE-8BD5-6211-F31D-A5A5D48E0091}"/>
                </a:ext>
              </a:extLst>
            </p:cNvPr>
            <p:cNvGrpSpPr/>
            <p:nvPr/>
          </p:nvGrpSpPr>
          <p:grpSpPr>
            <a:xfrm>
              <a:off x="7306846" y="3131126"/>
              <a:ext cx="4377744" cy="181701"/>
              <a:chOff x="7306846" y="3131126"/>
              <a:chExt cx="4377744" cy="181701"/>
            </a:xfrm>
          </p:grpSpPr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3EAD766B-4C79-8C0C-5304-B6A561024E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766" t="63893" r="23191" b="21611"/>
              <a:stretch/>
            </p:blipFill>
            <p:spPr>
              <a:xfrm>
                <a:off x="7306846" y="3131128"/>
                <a:ext cx="1464787" cy="181699"/>
              </a:xfrm>
              <a:prstGeom prst="rect">
                <a:avLst/>
              </a:prstGeom>
            </p:spPr>
          </p:pic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82E5CBA7-8411-8F68-F7A7-D5DB15C0CF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766" t="63893" r="23191" b="21611"/>
              <a:stretch/>
            </p:blipFill>
            <p:spPr>
              <a:xfrm>
                <a:off x="8771633" y="3131127"/>
                <a:ext cx="1464787" cy="181699"/>
              </a:xfrm>
              <a:prstGeom prst="rect">
                <a:avLst/>
              </a:prstGeom>
            </p:spPr>
          </p:pic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8E13F334-7F32-4C1E-DFD8-B31A8FAC22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766" t="63893" r="23191" b="21611"/>
              <a:stretch/>
            </p:blipFill>
            <p:spPr>
              <a:xfrm>
                <a:off x="10219803" y="3131126"/>
                <a:ext cx="1464787" cy="181699"/>
              </a:xfrm>
              <a:prstGeom prst="rect">
                <a:avLst/>
              </a:prstGeom>
            </p:spPr>
          </p:pic>
        </p:grp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85A5AAC4-35A0-C101-FAE6-35CFCA2E978D}"/>
              </a:ext>
            </a:extLst>
          </p:cNvPr>
          <p:cNvGrpSpPr/>
          <p:nvPr/>
        </p:nvGrpSpPr>
        <p:grpSpPr>
          <a:xfrm>
            <a:off x="-5029909" y="4484558"/>
            <a:ext cx="4377744" cy="1751057"/>
            <a:chOff x="471482" y="4484558"/>
            <a:chExt cx="4377744" cy="1751057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D0E14479-B27F-D5C6-D4FE-35A0083123BA}"/>
                </a:ext>
              </a:extLst>
            </p:cNvPr>
            <p:cNvGrpSpPr/>
            <p:nvPr/>
          </p:nvGrpSpPr>
          <p:grpSpPr>
            <a:xfrm flipH="1">
              <a:off x="471482" y="4484558"/>
              <a:ext cx="4195482" cy="972947"/>
              <a:chOff x="600472" y="4489563"/>
              <a:chExt cx="4150061" cy="972947"/>
            </a:xfrm>
          </p:grpSpPr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7FAA223E-C17E-2BFA-ED8F-188378EE90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1068462" y="4489563"/>
                <a:ext cx="3200399" cy="972947"/>
              </a:xfrm>
              <a:prstGeom prst="rect">
                <a:avLst/>
              </a:prstGeom>
              <a:effectLst>
                <a:reflection stA="0" endPos="65000" dist="50800" dir="5400000" sy="-100000" algn="bl" rotWithShape="0"/>
              </a:effectLst>
            </p:spPr>
          </p:pic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2E618063-DABB-D0FF-33C2-74B1CE4EC718}"/>
                  </a:ext>
                </a:extLst>
              </p:cNvPr>
              <p:cNvCxnSpPr/>
              <p:nvPr/>
            </p:nvCxnSpPr>
            <p:spPr>
              <a:xfrm flipH="1">
                <a:off x="4112407" y="4803826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30C4E698-F891-63F4-ED2D-E917C0BE7D69}"/>
                  </a:ext>
                </a:extLst>
              </p:cNvPr>
              <p:cNvCxnSpPr/>
              <p:nvPr/>
            </p:nvCxnSpPr>
            <p:spPr>
              <a:xfrm flipH="1">
                <a:off x="1110973" y="5233317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4C67755-CAAF-6053-7600-CA531BCD9BA6}"/>
                  </a:ext>
                </a:extLst>
              </p:cNvPr>
              <p:cNvCxnSpPr/>
              <p:nvPr/>
            </p:nvCxnSpPr>
            <p:spPr>
              <a:xfrm flipH="1">
                <a:off x="3535134" y="4645265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8A9772A6-BAE0-141A-709E-90EF35B1D284}"/>
                  </a:ext>
                </a:extLst>
              </p:cNvPr>
              <p:cNvCxnSpPr/>
              <p:nvPr/>
            </p:nvCxnSpPr>
            <p:spPr>
              <a:xfrm flipH="1">
                <a:off x="3535133" y="5306808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C1E9D634-689D-E83F-59FA-F7AA3E2B4B5A}"/>
                  </a:ext>
                </a:extLst>
              </p:cNvPr>
              <p:cNvCxnSpPr/>
              <p:nvPr/>
            </p:nvCxnSpPr>
            <p:spPr>
              <a:xfrm flipH="1">
                <a:off x="600472" y="4989166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E07D07CC-5C81-F5C4-4A68-7F3461D132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25169" y="4645265"/>
                <a:ext cx="38795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E54C450-3DFB-7A5F-AECC-F60B43C8FE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35467" y="5377300"/>
                <a:ext cx="375706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6F78E70C-1A65-6E03-DC2A-3747F97929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95283" y="5012639"/>
                <a:ext cx="255250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7516985-75BE-50B6-76BE-D70DEC70AE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8950" y="4633658"/>
                <a:ext cx="322023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A4AC5ACF-5943-E33D-47ED-C6735C2A19C6}"/>
                </a:ext>
              </a:extLst>
            </p:cNvPr>
            <p:cNvGrpSpPr/>
            <p:nvPr/>
          </p:nvGrpSpPr>
          <p:grpSpPr>
            <a:xfrm>
              <a:off x="471482" y="6053914"/>
              <a:ext cx="4377744" cy="181701"/>
              <a:chOff x="7306846" y="3131126"/>
              <a:chExt cx="4377744" cy="181701"/>
            </a:xfrm>
          </p:grpSpPr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01B87625-4C54-D4D2-8A51-50808F7196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766" t="63893" r="23191" b="21611"/>
              <a:stretch/>
            </p:blipFill>
            <p:spPr>
              <a:xfrm>
                <a:off x="7306846" y="3131128"/>
                <a:ext cx="1464787" cy="181699"/>
              </a:xfrm>
              <a:prstGeom prst="rect">
                <a:avLst/>
              </a:prstGeom>
            </p:spPr>
          </p:pic>
          <p:pic>
            <p:nvPicPr>
              <p:cNvPr id="119" name="Picture 118">
                <a:extLst>
                  <a:ext uri="{FF2B5EF4-FFF2-40B4-BE49-F238E27FC236}">
                    <a16:creationId xmlns:a16="http://schemas.microsoft.com/office/drawing/2014/main" id="{C9B9D962-A5F8-CD06-9193-686167B79E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766" t="63893" r="23191" b="21611"/>
              <a:stretch/>
            </p:blipFill>
            <p:spPr>
              <a:xfrm>
                <a:off x="8771633" y="3131127"/>
                <a:ext cx="1464787" cy="181699"/>
              </a:xfrm>
              <a:prstGeom prst="rect">
                <a:avLst/>
              </a:prstGeom>
            </p:spPr>
          </p:pic>
          <p:pic>
            <p:nvPicPr>
              <p:cNvPr id="120" name="Picture 119">
                <a:extLst>
                  <a:ext uri="{FF2B5EF4-FFF2-40B4-BE49-F238E27FC236}">
                    <a16:creationId xmlns:a16="http://schemas.microsoft.com/office/drawing/2014/main" id="{688EF9F7-EA51-C77D-3343-BAD84CC914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766" t="63893" r="23191" b="21611"/>
              <a:stretch/>
            </p:blipFill>
            <p:spPr>
              <a:xfrm>
                <a:off x="10219803" y="3131126"/>
                <a:ext cx="1464787" cy="181699"/>
              </a:xfrm>
              <a:prstGeom prst="rect">
                <a:avLst/>
              </a:prstGeom>
            </p:spPr>
          </p:pic>
        </p:grp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AD513BD3-0A3A-E576-30EF-4081E8A71031}"/>
              </a:ext>
            </a:extLst>
          </p:cNvPr>
          <p:cNvSpPr txBox="1"/>
          <p:nvPr/>
        </p:nvSpPr>
        <p:spPr>
          <a:xfrm>
            <a:off x="295835" y="4214761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Low Altitude Low Speed [Mode L]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1D2AB4E5-606C-8130-0F26-4ABD2937E165}"/>
              </a:ext>
            </a:extLst>
          </p:cNvPr>
          <p:cNvSpPr txBox="1"/>
          <p:nvPr/>
        </p:nvSpPr>
        <p:spPr>
          <a:xfrm>
            <a:off x="12476771" y="6596390"/>
            <a:ext cx="3510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venir Next" panose="020B0503020202020204" pitchFamily="34" charset="0"/>
              </a:rPr>
              <a:t>*Images not to scale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168A02-1131-D156-F1FC-802C2F662849}"/>
              </a:ext>
            </a:extLst>
          </p:cNvPr>
          <p:cNvSpPr txBox="1"/>
          <p:nvPr/>
        </p:nvSpPr>
        <p:spPr>
          <a:xfrm>
            <a:off x="295834" y="817854"/>
            <a:ext cx="183291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chemeClr val="tx1">
                    <a:alpha val="0"/>
                  </a:schemeClr>
                </a:solidFill>
                <a:latin typeface="Avenir Next Demi Bold" panose="020B0503020202020204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SPIRAL MODE</a:t>
            </a:r>
          </a:p>
        </p:txBody>
      </p:sp>
    </p:spTree>
    <p:extLst>
      <p:ext uri="{BB962C8B-B14F-4D97-AF65-F5344CB8AC3E}">
        <p14:creationId xmlns:p14="http://schemas.microsoft.com/office/powerpoint/2010/main" val="135474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04F377-009A-80CB-53A1-EC635E6981B4}"/>
              </a:ext>
            </a:extLst>
          </p:cNvPr>
          <p:cNvSpPr txBox="1"/>
          <p:nvPr/>
        </p:nvSpPr>
        <p:spPr>
          <a:xfrm>
            <a:off x="295835" y="1479224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High Altitude High Speed [Mode H]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48FC7-8DCC-B3BA-AF6F-5697256D135C}"/>
              </a:ext>
            </a:extLst>
          </p:cNvPr>
          <p:cNvSpPr txBox="1"/>
          <p:nvPr/>
        </p:nvSpPr>
        <p:spPr>
          <a:xfrm>
            <a:off x="295834" y="338271"/>
            <a:ext cx="412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STABILITY TEST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989A97-6C5F-6202-2C14-FBDAFEA9CA58}"/>
              </a:ext>
            </a:extLst>
          </p:cNvPr>
          <p:cNvSpPr txBox="1"/>
          <p:nvPr/>
        </p:nvSpPr>
        <p:spPr>
          <a:xfrm>
            <a:off x="-3448257" y="1831505"/>
            <a:ext cx="4195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Altitude – 44,000 ft (above MSL)</a:t>
            </a:r>
          </a:p>
          <a:p>
            <a:r>
              <a:rPr lang="en-US" sz="1600" b="1" dirty="0">
                <a:latin typeface="Avenir Next Demi Bold" panose="020B0503020202020204" pitchFamily="34" charset="0"/>
              </a:rPr>
              <a:t>Speed – 171 knots (IAS)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3DD16C-640D-B098-5936-B1EA13B1AD69}"/>
              </a:ext>
            </a:extLst>
          </p:cNvPr>
          <p:cNvSpPr txBox="1"/>
          <p:nvPr/>
        </p:nvSpPr>
        <p:spPr>
          <a:xfrm>
            <a:off x="-3122709" y="4860220"/>
            <a:ext cx="4195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Altitude – 16,000 ft (above MSL)</a:t>
            </a:r>
          </a:p>
          <a:p>
            <a:r>
              <a:rPr lang="en-US" sz="1600" b="1" dirty="0">
                <a:latin typeface="Avenir Next Demi Bold" panose="020B0503020202020204" pitchFamily="34" charset="0"/>
              </a:rPr>
              <a:t>Speed – 155 knots (IAS)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D513BD3-0A3A-E576-30EF-4081E8A71031}"/>
              </a:ext>
            </a:extLst>
          </p:cNvPr>
          <p:cNvSpPr txBox="1"/>
          <p:nvPr/>
        </p:nvSpPr>
        <p:spPr>
          <a:xfrm>
            <a:off x="295835" y="4089382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Low Altitude Low Speed [Mode L]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E24B4-224D-D348-9BC5-F3AD3D09F6E3}"/>
              </a:ext>
            </a:extLst>
          </p:cNvPr>
          <p:cNvSpPr txBox="1"/>
          <p:nvPr/>
        </p:nvSpPr>
        <p:spPr>
          <a:xfrm>
            <a:off x="295834" y="893750"/>
            <a:ext cx="183291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rgbClr val="FF0000"/>
                </a:solidFill>
                <a:latin typeface="Avenir Next Demi Bold" panose="020B0503020202020204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Spiral Mode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841FF29B-DA9E-033F-1E0D-12263D4F00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42436243"/>
                  </p:ext>
                </p:extLst>
              </p:nvPr>
            </p:nvGraphicFramePr>
            <p:xfrm rot="10800000">
              <a:off x="12733781" y="223949"/>
              <a:ext cx="3631584" cy="4748994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3631584" cy="4748994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4251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841FF29B-DA9E-033F-1E0D-12263D4F00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12733781" y="223949"/>
                <a:ext cx="3631584" cy="474899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7782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04F377-009A-80CB-53A1-EC635E6981B4}"/>
              </a:ext>
            </a:extLst>
          </p:cNvPr>
          <p:cNvSpPr txBox="1"/>
          <p:nvPr/>
        </p:nvSpPr>
        <p:spPr>
          <a:xfrm>
            <a:off x="295835" y="1479224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alpha val="0"/>
                  </a:schemeClr>
                </a:solidFill>
                <a:latin typeface="Avenir Next Demi Bold" panose="020B0503020202020204" pitchFamily="34" charset="0"/>
              </a:rPr>
              <a:t>High Altitude High Speed [Mode H]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48FC7-8DCC-B3BA-AF6F-5697256D135C}"/>
              </a:ext>
            </a:extLst>
          </p:cNvPr>
          <p:cNvSpPr txBox="1"/>
          <p:nvPr/>
        </p:nvSpPr>
        <p:spPr>
          <a:xfrm>
            <a:off x="295834" y="338271"/>
            <a:ext cx="412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STABILITY TEST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D513BD3-0A3A-E576-30EF-4081E8A71031}"/>
              </a:ext>
            </a:extLst>
          </p:cNvPr>
          <p:cNvSpPr txBox="1"/>
          <p:nvPr/>
        </p:nvSpPr>
        <p:spPr>
          <a:xfrm>
            <a:off x="295835" y="4089382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alpha val="0"/>
                  </a:schemeClr>
                </a:solidFill>
                <a:latin typeface="Avenir Next Demi Bold" panose="020B0503020202020204" pitchFamily="34" charset="0"/>
              </a:rPr>
              <a:t>Low Altitude Low Speed [Mode L]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E24B4-224D-D348-9BC5-F3AD3D09F6E3}"/>
              </a:ext>
            </a:extLst>
          </p:cNvPr>
          <p:cNvSpPr txBox="1"/>
          <p:nvPr/>
        </p:nvSpPr>
        <p:spPr>
          <a:xfrm>
            <a:off x="5317538" y="893750"/>
            <a:ext cx="1817779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  <a:latin typeface="Avenir Next Demi Bold" panose="020B0503020202020204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Spiral Mode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B7806D07-E865-4EA8-E785-536AFB8C3B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77720241"/>
                  </p:ext>
                </p:extLst>
              </p:nvPr>
            </p:nvGraphicFramePr>
            <p:xfrm rot="10800000">
              <a:off x="3874330" y="2530536"/>
              <a:ext cx="4443334" cy="2082019"/>
            </p:xfrm>
            <a:graphic>
              <a:graphicData uri="http://schemas.microsoft.com/office/drawing/2017/model3d">
                <am3d:model3d r:embed="rId4">
                  <am3d:spPr>
                    <a:xfrm rot="10800000">
                      <a:off x="0" y="0"/>
                      <a:ext cx="4443334" cy="2082019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8104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B7806D07-E865-4EA8-E785-536AFB8C3B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800000">
                <a:off x="3874330" y="2530536"/>
                <a:ext cx="4443334" cy="208201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A9536C8-BBA2-F31F-8734-35167FE8E837}"/>
              </a:ext>
            </a:extLst>
          </p:cNvPr>
          <p:cNvSpPr txBox="1"/>
          <p:nvPr/>
        </p:nvSpPr>
        <p:spPr>
          <a:xfrm>
            <a:off x="5796192" y="7302121"/>
            <a:ext cx="59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15</a:t>
            </a:r>
            <a:r>
              <a:rPr lang="en-US" b="1" baseline="30000" dirty="0">
                <a:latin typeface="Avenir Next Demi Bold" panose="020B0503020202020204" pitchFamily="34" charset="0"/>
              </a:rPr>
              <a:t>0</a:t>
            </a:r>
            <a:endParaRPr lang="en-US" b="1" dirty="0">
              <a:latin typeface="Avenir Next Demi Bold" panose="020B0503020202020204" pitchFamily="34" charset="0"/>
            </a:endParaRPr>
          </a:p>
        </p:txBody>
      </p:sp>
      <p:pic>
        <p:nvPicPr>
          <p:cNvPr id="7" name="spiral15 Roll vs Time" descr="spiral15 Roll vs Time">
            <a:hlinkClick r:id="" action="ppaction://media"/>
            <a:extLst>
              <a:ext uri="{FF2B5EF4-FFF2-40B4-BE49-F238E27FC236}">
                <a16:creationId xmlns:a16="http://schemas.microsoft.com/office/drawing/2014/main" id="{A85199FC-3B80-EB9D-9C64-10A18592C1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576843" y="1479224"/>
            <a:ext cx="3234499" cy="164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051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5D9E7F-BAE6-D444-6216-961638A75DA0}"/>
              </a:ext>
            </a:extLst>
          </p:cNvPr>
          <p:cNvSpPr txBox="1"/>
          <p:nvPr/>
        </p:nvSpPr>
        <p:spPr>
          <a:xfrm>
            <a:off x="285911" y="356160"/>
            <a:ext cx="31938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Next" panose="020B0503020202020204" pitchFamily="34" charset="0"/>
              </a:rPr>
              <a:t>     YING FOX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18A30C-DB24-8603-CD09-5DDD7DE36404}"/>
              </a:ext>
            </a:extLst>
          </p:cNvPr>
          <p:cNvSpPr txBox="1"/>
          <p:nvPr/>
        </p:nvSpPr>
        <p:spPr>
          <a:xfrm>
            <a:off x="347936" y="356720"/>
            <a:ext cx="2018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Next" panose="020B0503020202020204" pitchFamily="34" charset="0"/>
              </a:rPr>
              <a:t>FL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4720F49-30EB-BE3C-C71F-D1EFD0B1198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0800000">
              <a:off x="7844289" y="705478"/>
              <a:ext cx="3733167" cy="4850577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3733167" cy="4850577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x="10699624" ay="274861" az="1079197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4251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4720F49-30EB-BE3C-C71F-D1EFD0B119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7844289" y="705478"/>
                <a:ext cx="3733167" cy="4850577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665FB15-BC81-3281-AB12-633BD313D043}"/>
              </a:ext>
            </a:extLst>
          </p:cNvPr>
          <p:cNvSpPr txBox="1"/>
          <p:nvPr/>
        </p:nvSpPr>
        <p:spPr>
          <a:xfrm>
            <a:off x="347935" y="1156034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Unmanned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027AA5-70DD-CEAF-EAFF-906048342E05}"/>
              </a:ext>
            </a:extLst>
          </p:cNvPr>
          <p:cNvSpPr txBox="1"/>
          <p:nvPr/>
        </p:nvSpPr>
        <p:spPr>
          <a:xfrm>
            <a:off x="347934" y="1679814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Multirole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92E1C-95DB-D7E4-F2FF-2376C41EC16B}"/>
              </a:ext>
            </a:extLst>
          </p:cNvPr>
          <p:cNvSpPr txBox="1"/>
          <p:nvPr/>
        </p:nvSpPr>
        <p:spPr>
          <a:xfrm>
            <a:off x="347935" y="2192290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High speed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11E3D0-E750-D10A-073A-4A5D083ED9CA}"/>
              </a:ext>
            </a:extLst>
          </p:cNvPr>
          <p:cNvSpPr txBox="1"/>
          <p:nvPr/>
        </p:nvSpPr>
        <p:spPr>
          <a:xfrm>
            <a:off x="347934" y="2707058"/>
            <a:ext cx="3347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High maneuverability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FB948B-ADD3-4534-100B-C2D405AC2A95}"/>
              </a:ext>
            </a:extLst>
          </p:cNvPr>
          <p:cNvSpPr txBox="1"/>
          <p:nvPr/>
        </p:nvSpPr>
        <p:spPr>
          <a:xfrm>
            <a:off x="347934" y="3219534"/>
            <a:ext cx="3906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Combat Aerial Vehicle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611BE4-0FFA-FCCB-7271-4FE729AA7F8A}"/>
              </a:ext>
            </a:extLst>
          </p:cNvPr>
          <p:cNvSpPr txBox="1"/>
          <p:nvPr/>
        </p:nvSpPr>
        <p:spPr>
          <a:xfrm>
            <a:off x="-2319066" y="4490360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Surveillance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EC1A86-467B-F9FD-CA27-A7CAA1DA22B9}"/>
              </a:ext>
            </a:extLst>
          </p:cNvPr>
          <p:cNvSpPr txBox="1"/>
          <p:nvPr/>
        </p:nvSpPr>
        <p:spPr>
          <a:xfrm>
            <a:off x="-2319066" y="5002835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Reconnaissance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DF82D1-4957-FB7B-DCCB-1F04DC00B175}"/>
              </a:ext>
            </a:extLst>
          </p:cNvPr>
          <p:cNvSpPr txBox="1"/>
          <p:nvPr/>
        </p:nvSpPr>
        <p:spPr>
          <a:xfrm>
            <a:off x="-2327371" y="5515310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Wingman</a:t>
            </a:r>
          </a:p>
        </p:txBody>
      </p:sp>
    </p:spTree>
    <p:extLst>
      <p:ext uri="{BB962C8B-B14F-4D97-AF65-F5344CB8AC3E}">
        <p14:creationId xmlns:p14="http://schemas.microsoft.com/office/powerpoint/2010/main" val="370591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04F377-009A-80CB-53A1-EC635E6981B4}"/>
              </a:ext>
            </a:extLst>
          </p:cNvPr>
          <p:cNvSpPr txBox="1"/>
          <p:nvPr/>
        </p:nvSpPr>
        <p:spPr>
          <a:xfrm>
            <a:off x="295835" y="1479224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alpha val="0"/>
                  </a:schemeClr>
                </a:solidFill>
                <a:latin typeface="Avenir Next Demi Bold" panose="020B0503020202020204" pitchFamily="34" charset="0"/>
              </a:rPr>
              <a:t>High Altitude High Speed [Mode H]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48FC7-8DCC-B3BA-AF6F-5697256D135C}"/>
              </a:ext>
            </a:extLst>
          </p:cNvPr>
          <p:cNvSpPr txBox="1"/>
          <p:nvPr/>
        </p:nvSpPr>
        <p:spPr>
          <a:xfrm>
            <a:off x="295834" y="338271"/>
            <a:ext cx="412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STABILITY TEST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D513BD3-0A3A-E576-30EF-4081E8A71031}"/>
              </a:ext>
            </a:extLst>
          </p:cNvPr>
          <p:cNvSpPr txBox="1"/>
          <p:nvPr/>
        </p:nvSpPr>
        <p:spPr>
          <a:xfrm>
            <a:off x="295835" y="4089382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alpha val="0"/>
                  </a:schemeClr>
                </a:solidFill>
                <a:latin typeface="Avenir Next Demi Bold" panose="020B0503020202020204" pitchFamily="34" charset="0"/>
              </a:rPr>
              <a:t>Low Altitude Low Speed [Mode L]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E24B4-224D-D348-9BC5-F3AD3D09F6E3}"/>
              </a:ext>
            </a:extLst>
          </p:cNvPr>
          <p:cNvSpPr txBox="1"/>
          <p:nvPr/>
        </p:nvSpPr>
        <p:spPr>
          <a:xfrm>
            <a:off x="5317538" y="893750"/>
            <a:ext cx="1817779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  <a:latin typeface="Avenir Next Demi Bold" panose="020B0503020202020204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Spiral Mode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536C8-BBA2-F31F-8734-35167FE8E837}"/>
              </a:ext>
            </a:extLst>
          </p:cNvPr>
          <p:cNvSpPr txBox="1"/>
          <p:nvPr/>
        </p:nvSpPr>
        <p:spPr>
          <a:xfrm>
            <a:off x="5796193" y="5964250"/>
            <a:ext cx="59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15</a:t>
            </a:r>
            <a:r>
              <a:rPr lang="en-US" b="1" baseline="30000" dirty="0">
                <a:latin typeface="Avenir Next Demi Bold" panose="020B0503020202020204" pitchFamily="34" charset="0"/>
              </a:rPr>
              <a:t>0</a:t>
            </a:r>
            <a:endParaRPr lang="en-US" b="1" dirty="0">
              <a:latin typeface="Avenir Next Demi Bold" panose="020B0503020202020204" pitchFamily="34" charset="0"/>
            </a:endParaRPr>
          </a:p>
        </p:txBody>
      </p:sp>
      <p:pic>
        <p:nvPicPr>
          <p:cNvPr id="7" name="spiral15 Roll vs Time" descr="spiral15 Roll vs Time">
            <a:hlinkClick r:id="" action="ppaction://media"/>
            <a:extLst>
              <a:ext uri="{FF2B5EF4-FFF2-40B4-BE49-F238E27FC236}">
                <a16:creationId xmlns:a16="http://schemas.microsoft.com/office/drawing/2014/main" id="{8BFA4292-8CE8-6943-5B6E-8E2D9C0423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59351" y="1427179"/>
            <a:ext cx="3335344" cy="169763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76A99672-AA7E-F510-88ED-55FF531948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23184484"/>
                  </p:ext>
                </p:extLst>
              </p:nvPr>
            </p:nvGraphicFramePr>
            <p:xfrm rot="9921345">
              <a:off x="3874330" y="2530536"/>
              <a:ext cx="4443334" cy="2082019"/>
            </p:xfrm>
            <a:graphic>
              <a:graphicData uri="http://schemas.microsoft.com/office/drawing/2017/model3d">
                <am3d:model3d r:embed="rId5">
                  <am3d:spPr>
                    <a:xfrm rot="9921345">
                      <a:off x="0" y="0"/>
                      <a:ext cx="4443334" cy="2082019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88104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76A99672-AA7E-F510-88ED-55FF531948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9921345">
                <a:off x="3874330" y="2530536"/>
                <a:ext cx="4443334" cy="208201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3682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04F377-009A-80CB-53A1-EC635E6981B4}"/>
              </a:ext>
            </a:extLst>
          </p:cNvPr>
          <p:cNvSpPr txBox="1"/>
          <p:nvPr/>
        </p:nvSpPr>
        <p:spPr>
          <a:xfrm>
            <a:off x="295835" y="1479224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alpha val="0"/>
                  </a:schemeClr>
                </a:solidFill>
                <a:latin typeface="Avenir Next Demi Bold" panose="020B0503020202020204" pitchFamily="34" charset="0"/>
              </a:rPr>
              <a:t>High Altitude High Speed [Mode H]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48FC7-8DCC-B3BA-AF6F-5697256D135C}"/>
              </a:ext>
            </a:extLst>
          </p:cNvPr>
          <p:cNvSpPr txBox="1"/>
          <p:nvPr/>
        </p:nvSpPr>
        <p:spPr>
          <a:xfrm>
            <a:off x="295834" y="338271"/>
            <a:ext cx="412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STABILITY TEST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D513BD3-0A3A-E576-30EF-4081E8A71031}"/>
              </a:ext>
            </a:extLst>
          </p:cNvPr>
          <p:cNvSpPr txBox="1"/>
          <p:nvPr/>
        </p:nvSpPr>
        <p:spPr>
          <a:xfrm>
            <a:off x="295835" y="4089382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alpha val="0"/>
                  </a:schemeClr>
                </a:solidFill>
                <a:latin typeface="Avenir Next Demi Bold" panose="020B0503020202020204" pitchFamily="34" charset="0"/>
              </a:rPr>
              <a:t>Low Altitude Low Speed [Mode L]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E24B4-224D-D348-9BC5-F3AD3D09F6E3}"/>
              </a:ext>
            </a:extLst>
          </p:cNvPr>
          <p:cNvSpPr txBox="1"/>
          <p:nvPr/>
        </p:nvSpPr>
        <p:spPr>
          <a:xfrm>
            <a:off x="5317538" y="893750"/>
            <a:ext cx="1817779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  <a:latin typeface="Avenir Next Demi Bold" panose="020B0503020202020204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Spiral Mode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B7806D07-E865-4EA8-E785-536AFB8C3BF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9013810">
              <a:off x="3874330" y="2530536"/>
              <a:ext cx="4443334" cy="2082019"/>
            </p:xfrm>
            <a:graphic>
              <a:graphicData uri="http://schemas.microsoft.com/office/drawing/2017/model3d">
                <am3d:model3d r:embed="rId4">
                  <am3d:spPr>
                    <a:xfrm rot="9013810">
                      <a:off x="0" y="0"/>
                      <a:ext cx="4443334" cy="2082019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8104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B7806D07-E865-4EA8-E785-536AFB8C3B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9013810">
                <a:off x="3874330" y="2530536"/>
                <a:ext cx="4443334" cy="208201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A9536C8-BBA2-F31F-8734-35167FE8E837}"/>
              </a:ext>
            </a:extLst>
          </p:cNvPr>
          <p:cNvSpPr txBox="1"/>
          <p:nvPr/>
        </p:nvSpPr>
        <p:spPr>
          <a:xfrm>
            <a:off x="5796193" y="5964250"/>
            <a:ext cx="59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30</a:t>
            </a:r>
            <a:r>
              <a:rPr lang="en-US" b="1" baseline="30000" dirty="0">
                <a:latin typeface="Avenir Next Demi Bold" panose="020B0503020202020204" pitchFamily="34" charset="0"/>
              </a:rPr>
              <a:t>0</a:t>
            </a:r>
            <a:endParaRPr lang="en-US" b="1" dirty="0">
              <a:latin typeface="Avenir Next Demi Bold" panose="020B0503020202020204" pitchFamily="34" charset="0"/>
            </a:endParaRPr>
          </a:p>
        </p:txBody>
      </p:sp>
      <p:pic>
        <p:nvPicPr>
          <p:cNvPr id="8" name="spiral30 Roll vs Time" descr="spiral30 Roll vs Time">
            <a:hlinkClick r:id="" action="ppaction://media"/>
            <a:extLst>
              <a:ext uri="{FF2B5EF4-FFF2-40B4-BE49-F238E27FC236}">
                <a16:creationId xmlns:a16="http://schemas.microsoft.com/office/drawing/2014/main" id="{CE97AB62-C648-9E45-EF3E-DD7545E14A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85467" y="1479224"/>
            <a:ext cx="3387198" cy="172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09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04F377-009A-80CB-53A1-EC635E6981B4}"/>
              </a:ext>
            </a:extLst>
          </p:cNvPr>
          <p:cNvSpPr txBox="1"/>
          <p:nvPr/>
        </p:nvSpPr>
        <p:spPr>
          <a:xfrm>
            <a:off x="295835" y="1479224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alpha val="0"/>
                  </a:schemeClr>
                </a:solidFill>
                <a:latin typeface="Avenir Next Demi Bold" panose="020B0503020202020204" pitchFamily="34" charset="0"/>
              </a:rPr>
              <a:t>High Altitude High Speed [Mode H]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48FC7-8DCC-B3BA-AF6F-5697256D135C}"/>
              </a:ext>
            </a:extLst>
          </p:cNvPr>
          <p:cNvSpPr txBox="1"/>
          <p:nvPr/>
        </p:nvSpPr>
        <p:spPr>
          <a:xfrm>
            <a:off x="295834" y="338271"/>
            <a:ext cx="412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STABILITY TEST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D513BD3-0A3A-E576-30EF-4081E8A71031}"/>
              </a:ext>
            </a:extLst>
          </p:cNvPr>
          <p:cNvSpPr txBox="1"/>
          <p:nvPr/>
        </p:nvSpPr>
        <p:spPr>
          <a:xfrm>
            <a:off x="295835" y="4089382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alpha val="0"/>
                  </a:schemeClr>
                </a:solidFill>
                <a:latin typeface="Avenir Next Demi Bold" panose="020B0503020202020204" pitchFamily="34" charset="0"/>
              </a:rPr>
              <a:t>Low Altitude Low Speed [Mode L]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E24B4-224D-D348-9BC5-F3AD3D09F6E3}"/>
              </a:ext>
            </a:extLst>
          </p:cNvPr>
          <p:cNvSpPr txBox="1"/>
          <p:nvPr/>
        </p:nvSpPr>
        <p:spPr>
          <a:xfrm>
            <a:off x="5317538" y="893750"/>
            <a:ext cx="1817779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  <a:latin typeface="Avenir Next Demi Bold" panose="020B0503020202020204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Spiral Mode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B7806D07-E865-4EA8-E785-536AFB8C3B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87411864"/>
                  </p:ext>
                </p:extLst>
              </p:nvPr>
            </p:nvGraphicFramePr>
            <p:xfrm rot="8103698">
              <a:off x="3874330" y="2530536"/>
              <a:ext cx="4443334" cy="2082019"/>
            </p:xfrm>
            <a:graphic>
              <a:graphicData uri="http://schemas.microsoft.com/office/drawing/2017/model3d">
                <am3d:model3d r:embed="rId4">
                  <am3d:spPr>
                    <a:xfrm rot="8103698">
                      <a:off x="0" y="0"/>
                      <a:ext cx="4443334" cy="2082019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8104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B7806D07-E865-4EA8-E785-536AFB8C3B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8103698">
                <a:off x="3874330" y="2530536"/>
                <a:ext cx="4443334" cy="2082019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3461ED0-B3F5-15D9-17BC-F73380C75358}"/>
              </a:ext>
            </a:extLst>
          </p:cNvPr>
          <p:cNvSpPr txBox="1"/>
          <p:nvPr/>
        </p:nvSpPr>
        <p:spPr>
          <a:xfrm>
            <a:off x="5796193" y="5935832"/>
            <a:ext cx="59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45</a:t>
            </a:r>
            <a:r>
              <a:rPr lang="en-US" b="1" baseline="30000" dirty="0">
                <a:latin typeface="Avenir Next Demi Bold" panose="020B0503020202020204" pitchFamily="34" charset="0"/>
              </a:rPr>
              <a:t>0</a:t>
            </a:r>
            <a:endParaRPr lang="en-US" b="1" dirty="0">
              <a:latin typeface="Avenir Next Demi Bold" panose="020B0503020202020204" pitchFamily="34" charset="0"/>
            </a:endParaRPr>
          </a:p>
        </p:txBody>
      </p:sp>
      <p:pic>
        <p:nvPicPr>
          <p:cNvPr id="7" name="spiral45 Roll vs Time" descr="spiral45 Roll vs Time">
            <a:hlinkClick r:id="" action="ppaction://media"/>
            <a:extLst>
              <a:ext uri="{FF2B5EF4-FFF2-40B4-BE49-F238E27FC236}">
                <a16:creationId xmlns:a16="http://schemas.microsoft.com/office/drawing/2014/main" id="{A2B7AF70-5F6A-DF2E-B9FA-B5DF482CD4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83520" y="1207259"/>
            <a:ext cx="3805790" cy="193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09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04F377-009A-80CB-53A1-EC635E6981B4}"/>
              </a:ext>
            </a:extLst>
          </p:cNvPr>
          <p:cNvSpPr txBox="1"/>
          <p:nvPr/>
        </p:nvSpPr>
        <p:spPr>
          <a:xfrm>
            <a:off x="295835" y="1479224"/>
            <a:ext cx="2980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High Altitude High Speed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48FC7-8DCC-B3BA-AF6F-5697256D135C}"/>
              </a:ext>
            </a:extLst>
          </p:cNvPr>
          <p:cNvSpPr txBox="1"/>
          <p:nvPr/>
        </p:nvSpPr>
        <p:spPr>
          <a:xfrm>
            <a:off x="295834" y="338271"/>
            <a:ext cx="412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STABILITY TEST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D513BD3-0A3A-E576-30EF-4081E8A71031}"/>
              </a:ext>
            </a:extLst>
          </p:cNvPr>
          <p:cNvSpPr txBox="1"/>
          <p:nvPr/>
        </p:nvSpPr>
        <p:spPr>
          <a:xfrm>
            <a:off x="6096000" y="1479224"/>
            <a:ext cx="2841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Low Altitude Low Speed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E24B4-224D-D348-9BC5-F3AD3D09F6E3}"/>
              </a:ext>
            </a:extLst>
          </p:cNvPr>
          <p:cNvSpPr txBox="1"/>
          <p:nvPr/>
        </p:nvSpPr>
        <p:spPr>
          <a:xfrm>
            <a:off x="295834" y="893750"/>
            <a:ext cx="183291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rgbClr val="FF0000"/>
                </a:solidFill>
                <a:latin typeface="Avenir Next Demi Bold" panose="020B0503020202020204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Spiral Mode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A145C133-1582-D109-8A79-3484871EE9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9579742"/>
                  </p:ext>
                </p:extLst>
              </p:nvPr>
            </p:nvGraphicFramePr>
            <p:xfrm rot="6944723">
              <a:off x="-2312810" y="134431"/>
              <a:ext cx="1924587" cy="2380410"/>
            </p:xfrm>
            <a:graphic>
              <a:graphicData uri="http://schemas.microsoft.com/office/drawing/2017/model3d">
                <am3d:model3d r:embed="rId2">
                  <am3d:spPr>
                    <a:xfrm rot="6944723">
                      <a:off x="0" y="0"/>
                      <a:ext cx="1924587" cy="2380410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x="3355428" ay="1177451" az="158423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1654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A145C133-1582-D109-8A79-3484871EE9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6944723">
                <a:off x="-2312810" y="134431"/>
                <a:ext cx="1924587" cy="238041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1604610-C4CE-8807-D207-187C872A8763}"/>
              </a:ext>
            </a:extLst>
          </p:cNvPr>
          <p:cNvSpPr txBox="1"/>
          <p:nvPr/>
        </p:nvSpPr>
        <p:spPr>
          <a:xfrm>
            <a:off x="3047998" y="1479224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[Mode H]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F3BC6D-3361-4B9C-CD2C-7B032D024F57}"/>
              </a:ext>
            </a:extLst>
          </p:cNvPr>
          <p:cNvSpPr txBox="1"/>
          <p:nvPr/>
        </p:nvSpPr>
        <p:spPr>
          <a:xfrm>
            <a:off x="8720501" y="1479224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[Mode L]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E0E9ADD-020B-A0A8-7D4E-07B8DB578ABB}"/>
              </a:ext>
            </a:extLst>
          </p:cNvPr>
          <p:cNvGrpSpPr/>
          <p:nvPr/>
        </p:nvGrpSpPr>
        <p:grpSpPr>
          <a:xfrm>
            <a:off x="12567409" y="2152948"/>
            <a:ext cx="11500656" cy="2701064"/>
            <a:chOff x="12567409" y="2152948"/>
            <a:chExt cx="11500656" cy="270106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4163517-C38D-5D85-EB8C-7300E6A8C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67409" y="2152948"/>
              <a:ext cx="3612888" cy="270106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152945" dist="68560" dir="840000" sx="97000" sy="97000" algn="ctr" rotWithShape="0">
                <a:srgbClr val="000000">
                  <a:alpha val="94898"/>
                </a:srgb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79671F-791D-53BF-8610-6128F1BB6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511293" y="2152948"/>
              <a:ext cx="3612888" cy="270106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152945" dist="68560" dir="840000" sx="97000" sy="97000" algn="ctr" rotWithShape="0">
                <a:srgbClr val="000000">
                  <a:alpha val="94898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0B3FBDD-B3AA-F9F0-C5C6-32DE7BA89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455177" y="2152948"/>
              <a:ext cx="3612888" cy="270106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152945" dist="68560" dir="840000" sx="97000" sy="97000" algn="ctr" rotWithShape="0">
                <a:srgbClr val="000000">
                  <a:alpha val="94898"/>
                </a:srgbClr>
              </a:outerShdw>
            </a:effec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F16850B-7698-145C-BC00-098AD0E937DD}"/>
              </a:ext>
            </a:extLst>
          </p:cNvPr>
          <p:cNvSpPr txBox="1"/>
          <p:nvPr/>
        </p:nvSpPr>
        <p:spPr>
          <a:xfrm>
            <a:off x="1933930" y="7765417"/>
            <a:ext cx="59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15</a:t>
            </a:r>
            <a:r>
              <a:rPr lang="en-US" b="1" baseline="30000" dirty="0">
                <a:latin typeface="Avenir Next Demi Bold" panose="020B0503020202020204" pitchFamily="34" charset="0"/>
              </a:rPr>
              <a:t>0</a:t>
            </a:r>
            <a:endParaRPr lang="en-US" b="1" dirty="0">
              <a:latin typeface="Avenir Next Demi Bold" panose="020B0503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D28E87-76DB-8725-B411-9F0E3A354022}"/>
              </a:ext>
            </a:extLst>
          </p:cNvPr>
          <p:cNvSpPr txBox="1"/>
          <p:nvPr/>
        </p:nvSpPr>
        <p:spPr>
          <a:xfrm>
            <a:off x="5796196" y="7765417"/>
            <a:ext cx="59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30</a:t>
            </a:r>
            <a:r>
              <a:rPr lang="en-US" b="1" baseline="30000" dirty="0">
                <a:latin typeface="Avenir Next Demi Bold" panose="020B0503020202020204" pitchFamily="34" charset="0"/>
              </a:rPr>
              <a:t>0</a:t>
            </a:r>
            <a:endParaRPr lang="en-US" b="1" dirty="0">
              <a:latin typeface="Avenir Next Demi Bold" panose="020B0503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2479C3-550F-F9BD-C269-E5A74BD3B522}"/>
              </a:ext>
            </a:extLst>
          </p:cNvPr>
          <p:cNvSpPr txBox="1"/>
          <p:nvPr/>
        </p:nvSpPr>
        <p:spPr>
          <a:xfrm>
            <a:off x="9958266" y="7765417"/>
            <a:ext cx="59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45</a:t>
            </a:r>
            <a:r>
              <a:rPr lang="en-US" b="1" baseline="30000" dirty="0">
                <a:latin typeface="Avenir Next Demi Bold" panose="020B0503020202020204" pitchFamily="34" charset="0"/>
              </a:rPr>
              <a:t>0</a:t>
            </a:r>
            <a:endParaRPr lang="en-US" b="1" dirty="0">
              <a:latin typeface="Avenir Next Demi Bold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916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04F377-009A-80CB-53A1-EC635E6981B4}"/>
              </a:ext>
            </a:extLst>
          </p:cNvPr>
          <p:cNvSpPr txBox="1"/>
          <p:nvPr/>
        </p:nvSpPr>
        <p:spPr>
          <a:xfrm>
            <a:off x="-3068355" y="1479224"/>
            <a:ext cx="2980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High Altitude High Speed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48FC7-8DCC-B3BA-AF6F-5697256D135C}"/>
              </a:ext>
            </a:extLst>
          </p:cNvPr>
          <p:cNvSpPr txBox="1"/>
          <p:nvPr/>
        </p:nvSpPr>
        <p:spPr>
          <a:xfrm>
            <a:off x="295834" y="338271"/>
            <a:ext cx="412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STABILITY TEST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D513BD3-0A3A-E576-30EF-4081E8A71031}"/>
              </a:ext>
            </a:extLst>
          </p:cNvPr>
          <p:cNvSpPr txBox="1"/>
          <p:nvPr/>
        </p:nvSpPr>
        <p:spPr>
          <a:xfrm>
            <a:off x="12612547" y="1479224"/>
            <a:ext cx="2841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Low Altitude Low Speed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E24B4-224D-D348-9BC5-F3AD3D09F6E3}"/>
              </a:ext>
            </a:extLst>
          </p:cNvPr>
          <p:cNvSpPr txBox="1"/>
          <p:nvPr/>
        </p:nvSpPr>
        <p:spPr>
          <a:xfrm>
            <a:off x="295834" y="893750"/>
            <a:ext cx="183291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rgbClr val="FF0000"/>
                </a:solidFill>
                <a:latin typeface="Avenir Next Demi Bold" panose="020B0503020202020204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Spiral Mode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604610-C4CE-8807-D207-187C872A8763}"/>
              </a:ext>
            </a:extLst>
          </p:cNvPr>
          <p:cNvSpPr txBox="1"/>
          <p:nvPr/>
        </p:nvSpPr>
        <p:spPr>
          <a:xfrm>
            <a:off x="291650" y="1479224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[Mode H]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F3BC6D-3361-4B9C-CD2C-7B032D024F57}"/>
              </a:ext>
            </a:extLst>
          </p:cNvPr>
          <p:cNvSpPr txBox="1"/>
          <p:nvPr/>
        </p:nvSpPr>
        <p:spPr>
          <a:xfrm>
            <a:off x="15237048" y="1479224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[Mode L]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FD00746-7CF1-7490-17BC-DB976A0C5BBC}"/>
              </a:ext>
            </a:extLst>
          </p:cNvPr>
          <p:cNvGrpSpPr/>
          <p:nvPr/>
        </p:nvGrpSpPr>
        <p:grpSpPr>
          <a:xfrm>
            <a:off x="427290" y="2152948"/>
            <a:ext cx="11500656" cy="2701064"/>
            <a:chOff x="427290" y="2152948"/>
            <a:chExt cx="11500656" cy="270106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751073-6572-F69A-2330-8A9784A5D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7290" y="2152948"/>
              <a:ext cx="3612888" cy="270106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152945" dist="68560" dir="840000" sx="97000" sy="97000" algn="ctr" rotWithShape="0">
                <a:srgbClr val="000000">
                  <a:alpha val="94898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53DD10C-0517-E41A-073E-72B2876FA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1174" y="2152948"/>
              <a:ext cx="3612888" cy="270106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152945" dist="68560" dir="840000" sx="97000" sy="97000" algn="ctr" rotWithShape="0">
                <a:srgbClr val="000000">
                  <a:alpha val="94898"/>
                </a:srgbClr>
              </a:outerShdw>
            </a:effec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D3E728E-7EAB-EAB6-DCA8-E724F768D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15058" y="2152948"/>
              <a:ext cx="3612888" cy="270106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152945" dist="68560" dir="840000" sx="97000" sy="97000" algn="ctr" rotWithShape="0">
                <a:srgbClr val="000000">
                  <a:alpha val="94898"/>
                </a:srgbClr>
              </a:outerShdw>
            </a:effec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631684C-76A4-0C03-01D3-21B5B293E1DF}"/>
              </a:ext>
            </a:extLst>
          </p:cNvPr>
          <p:cNvSpPr txBox="1"/>
          <p:nvPr/>
        </p:nvSpPr>
        <p:spPr>
          <a:xfrm>
            <a:off x="4985372" y="6268579"/>
            <a:ext cx="2221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venir Next Demi Bold" panose="020B0503020202020204" pitchFamily="34" charset="0"/>
              </a:rPr>
              <a:t>Graph Roll vs Time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1D3422-0F67-D051-FBEC-7DF01866911D}"/>
              </a:ext>
            </a:extLst>
          </p:cNvPr>
          <p:cNvSpPr txBox="1"/>
          <p:nvPr/>
        </p:nvSpPr>
        <p:spPr>
          <a:xfrm>
            <a:off x="1933930" y="5158404"/>
            <a:ext cx="59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15</a:t>
            </a:r>
            <a:r>
              <a:rPr lang="en-US" b="1" baseline="30000" dirty="0">
                <a:latin typeface="Avenir Next Demi Bold" panose="020B0503020202020204" pitchFamily="34" charset="0"/>
              </a:rPr>
              <a:t>0</a:t>
            </a:r>
            <a:endParaRPr lang="en-US" b="1" dirty="0">
              <a:latin typeface="Avenir Next Demi Bold" panose="020B05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597EE6-4082-77DA-4965-C94ED9980A01}"/>
              </a:ext>
            </a:extLst>
          </p:cNvPr>
          <p:cNvSpPr txBox="1"/>
          <p:nvPr/>
        </p:nvSpPr>
        <p:spPr>
          <a:xfrm>
            <a:off x="5796196" y="5158404"/>
            <a:ext cx="59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30</a:t>
            </a:r>
            <a:r>
              <a:rPr lang="en-US" b="1" baseline="30000" dirty="0">
                <a:latin typeface="Avenir Next Demi Bold" panose="020B0503020202020204" pitchFamily="34" charset="0"/>
              </a:rPr>
              <a:t>0</a:t>
            </a:r>
            <a:endParaRPr lang="en-US" b="1" dirty="0">
              <a:latin typeface="Avenir Next Demi Bold" panose="020B0503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4B31D6-CDD0-4069-9A9E-798B4CF7370C}"/>
              </a:ext>
            </a:extLst>
          </p:cNvPr>
          <p:cNvSpPr txBox="1"/>
          <p:nvPr/>
        </p:nvSpPr>
        <p:spPr>
          <a:xfrm>
            <a:off x="9958266" y="5158404"/>
            <a:ext cx="59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45</a:t>
            </a:r>
            <a:r>
              <a:rPr lang="en-US" b="1" baseline="30000" dirty="0">
                <a:latin typeface="Avenir Next Demi Bold" panose="020B0503020202020204" pitchFamily="34" charset="0"/>
              </a:rPr>
              <a:t>0</a:t>
            </a:r>
            <a:endParaRPr lang="en-US" b="1" dirty="0">
              <a:latin typeface="Avenir Next Demi Bold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213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148FC7-8DCC-B3BA-AF6F-5697256D135C}"/>
              </a:ext>
            </a:extLst>
          </p:cNvPr>
          <p:cNvSpPr txBox="1"/>
          <p:nvPr/>
        </p:nvSpPr>
        <p:spPr>
          <a:xfrm>
            <a:off x="295834" y="338271"/>
            <a:ext cx="412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STABILITY TEST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E24B4-224D-D348-9BC5-F3AD3D09F6E3}"/>
              </a:ext>
            </a:extLst>
          </p:cNvPr>
          <p:cNvSpPr txBox="1"/>
          <p:nvPr/>
        </p:nvSpPr>
        <p:spPr>
          <a:xfrm>
            <a:off x="295834" y="893750"/>
            <a:ext cx="183291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rgbClr val="FF0000"/>
                </a:solidFill>
                <a:latin typeface="Avenir Next Demi Bold" panose="020B0503020202020204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Spiral Mode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F3BC6D-3361-4B9C-CD2C-7B032D024F57}"/>
              </a:ext>
            </a:extLst>
          </p:cNvPr>
          <p:cNvSpPr txBox="1"/>
          <p:nvPr/>
        </p:nvSpPr>
        <p:spPr>
          <a:xfrm>
            <a:off x="295834" y="1479224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[Mode L]</a:t>
            </a:r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25EADE97-8387-0D42-46FE-5509D7274DB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8544567"/>
                  </p:ext>
                </p:extLst>
              </p:nvPr>
            </p:nvGraphicFramePr>
            <p:xfrm rot="7007759">
              <a:off x="12818415" y="1087135"/>
              <a:ext cx="1345581" cy="2894269"/>
            </p:xfrm>
            <a:graphic>
              <a:graphicData uri="http://schemas.microsoft.com/office/drawing/2017/model3d">
                <am3d:model3d r:embed="rId4">
                  <am3d:spPr>
                    <a:xfrm rot="7007759">
                      <a:off x="0" y="0"/>
                      <a:ext cx="1345581" cy="2894269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0991" ay="-52678" az="-534093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5854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25EADE97-8387-0D42-46FE-5509D7274D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7007759">
                <a:off x="12818415" y="1087135"/>
                <a:ext cx="1345581" cy="2894269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54D4F53-622F-7F82-F9AD-79D958145CB4}"/>
              </a:ext>
            </a:extLst>
          </p:cNvPr>
          <p:cNvSpPr txBox="1"/>
          <p:nvPr/>
        </p:nvSpPr>
        <p:spPr>
          <a:xfrm>
            <a:off x="-2120730" y="1479224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[Mode H]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7ACE91-F081-28CA-EF9A-FB7029D2629F}"/>
              </a:ext>
            </a:extLst>
          </p:cNvPr>
          <p:cNvSpPr txBox="1"/>
          <p:nvPr/>
        </p:nvSpPr>
        <p:spPr>
          <a:xfrm>
            <a:off x="1933930" y="5158404"/>
            <a:ext cx="59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15</a:t>
            </a:r>
            <a:r>
              <a:rPr lang="en-US" b="1" baseline="30000" dirty="0">
                <a:latin typeface="Avenir Next Demi Bold" panose="020B0503020202020204" pitchFamily="34" charset="0"/>
              </a:rPr>
              <a:t>0</a:t>
            </a:r>
            <a:endParaRPr lang="en-US" b="1" dirty="0">
              <a:latin typeface="Avenir Next Demi Bold" panose="020B0503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101BDC-B288-EC2B-7CF3-55E6D62658A1}"/>
              </a:ext>
            </a:extLst>
          </p:cNvPr>
          <p:cNvSpPr txBox="1"/>
          <p:nvPr/>
        </p:nvSpPr>
        <p:spPr>
          <a:xfrm>
            <a:off x="5796196" y="5158404"/>
            <a:ext cx="59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30</a:t>
            </a:r>
            <a:r>
              <a:rPr lang="en-US" b="1" baseline="30000" dirty="0">
                <a:latin typeface="Avenir Next Demi Bold" panose="020B0503020202020204" pitchFamily="34" charset="0"/>
              </a:rPr>
              <a:t>0</a:t>
            </a:r>
            <a:endParaRPr lang="en-US" b="1" dirty="0">
              <a:latin typeface="Avenir Next Demi Bold" panose="020B0503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3B08E8-6F6B-6DFE-2539-201BE920789E}"/>
              </a:ext>
            </a:extLst>
          </p:cNvPr>
          <p:cNvSpPr txBox="1"/>
          <p:nvPr/>
        </p:nvSpPr>
        <p:spPr>
          <a:xfrm>
            <a:off x="9958266" y="5158404"/>
            <a:ext cx="59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45</a:t>
            </a:r>
            <a:r>
              <a:rPr lang="en-US" b="1" baseline="30000" dirty="0">
                <a:latin typeface="Avenir Next Demi Bold" panose="020B0503020202020204" pitchFamily="34" charset="0"/>
              </a:rPr>
              <a:t>0</a:t>
            </a:r>
            <a:endParaRPr lang="en-US" b="1" dirty="0">
              <a:latin typeface="Avenir Next Demi Bold" panose="020B0503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011566-27B6-6DA3-B9A9-C9E148210306}"/>
              </a:ext>
            </a:extLst>
          </p:cNvPr>
          <p:cNvSpPr txBox="1"/>
          <p:nvPr/>
        </p:nvSpPr>
        <p:spPr>
          <a:xfrm>
            <a:off x="4985372" y="6268579"/>
            <a:ext cx="2221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venir Next Demi Bold" panose="020B0503020202020204" pitchFamily="34" charset="0"/>
              </a:rPr>
              <a:t>Graph Roll vs Time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AF450D0-DFBE-F223-A571-348808493292}"/>
              </a:ext>
            </a:extLst>
          </p:cNvPr>
          <p:cNvGrpSpPr/>
          <p:nvPr/>
        </p:nvGrpSpPr>
        <p:grpSpPr>
          <a:xfrm>
            <a:off x="427290" y="2152948"/>
            <a:ext cx="11500656" cy="2701063"/>
            <a:chOff x="427290" y="2152948"/>
            <a:chExt cx="11500656" cy="270106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85D1C45-50D8-B11E-AE41-5C87E589C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427290" y="2152948"/>
              <a:ext cx="3612888" cy="270106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152945" dist="68560" dir="840000" sx="97000" sy="97000" algn="ctr" rotWithShape="0">
                <a:srgbClr val="000000">
                  <a:alpha val="94898"/>
                </a:srgbClr>
              </a:outerShdw>
            </a:effec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2C541A7-A56C-9F1D-C767-13D363E04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4371174" y="2152948"/>
              <a:ext cx="3612888" cy="270106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152945" dist="68560" dir="840000" sx="97000" sy="97000" algn="ctr" rotWithShape="0">
                <a:srgbClr val="000000">
                  <a:alpha val="94898"/>
                </a:srgbClr>
              </a:outerShdw>
            </a:effec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8377AE8-D791-4137-1029-7BB16322C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8315058" y="2152948"/>
              <a:ext cx="3612888" cy="270106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152945" dist="68560" dir="840000" sx="97000" sy="97000" algn="ctr" rotWithShape="0">
                <a:srgbClr val="000000">
                  <a:alpha val="94898"/>
                </a:srgbClr>
              </a:outerShdw>
            </a:effectLst>
          </p:spPr>
        </p:pic>
      </p:grpSp>
      <p:pic>
        <p:nvPicPr>
          <p:cNvPr id="4" name="shortperiod Pitch vs Time" descr="shortperiod Pitch vs Time">
            <a:hlinkClick r:id="" action="ppaction://media"/>
            <a:extLst>
              <a:ext uri="{FF2B5EF4-FFF2-40B4-BE49-F238E27FC236}">
                <a16:creationId xmlns:a16="http://schemas.microsoft.com/office/drawing/2014/main" id="{DC1BB388-3EB9-D3BA-4BBC-A7D991A0B4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90350" y="13859645"/>
            <a:ext cx="4001650" cy="203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719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04F377-009A-80CB-53A1-EC635E6981B4}"/>
              </a:ext>
            </a:extLst>
          </p:cNvPr>
          <p:cNvSpPr txBox="1"/>
          <p:nvPr/>
        </p:nvSpPr>
        <p:spPr>
          <a:xfrm>
            <a:off x="-5194995" y="1479224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alpha val="0"/>
                  </a:schemeClr>
                </a:solidFill>
                <a:latin typeface="Avenir Next Demi Bold" panose="020B0503020202020204" pitchFamily="34" charset="0"/>
              </a:rPr>
              <a:t>High Altitude High Speed [Mode H]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48FC7-8DCC-B3BA-AF6F-5697256D135C}"/>
              </a:ext>
            </a:extLst>
          </p:cNvPr>
          <p:cNvSpPr txBox="1"/>
          <p:nvPr/>
        </p:nvSpPr>
        <p:spPr>
          <a:xfrm>
            <a:off x="295834" y="338271"/>
            <a:ext cx="412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STABILITY TEST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D513BD3-0A3A-E576-30EF-4081E8A71031}"/>
              </a:ext>
            </a:extLst>
          </p:cNvPr>
          <p:cNvSpPr txBox="1"/>
          <p:nvPr/>
        </p:nvSpPr>
        <p:spPr>
          <a:xfrm>
            <a:off x="295835" y="4089382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alpha val="0"/>
                  </a:schemeClr>
                </a:solidFill>
                <a:latin typeface="Avenir Next Demi Bold" panose="020B0503020202020204" pitchFamily="34" charset="0"/>
              </a:rPr>
              <a:t>Low Altitude Low Speed [Mode L]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E24B4-224D-D348-9BC5-F3AD3D09F6E3}"/>
              </a:ext>
            </a:extLst>
          </p:cNvPr>
          <p:cNvSpPr txBox="1"/>
          <p:nvPr/>
        </p:nvSpPr>
        <p:spPr>
          <a:xfrm>
            <a:off x="4782375" y="869165"/>
            <a:ext cx="2627249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00B0F0"/>
                </a:solidFill>
                <a:latin typeface="Avenir Next Demi Bold" panose="020B0503020202020204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Short Period Mode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B7806D07-E865-4EA8-E785-536AFB8C3B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02921610"/>
                  </p:ext>
                </p:extLst>
              </p:nvPr>
            </p:nvGraphicFramePr>
            <p:xfrm rot="5400000">
              <a:off x="2946420" y="1169592"/>
              <a:ext cx="1889528" cy="6625617"/>
            </p:xfrm>
            <a:graphic>
              <a:graphicData uri="http://schemas.microsoft.com/office/drawing/2017/model3d">
                <am3d:model3d r:embed="rId4">
                  <am3d:spPr>
                    <a:xfrm rot="5400000">
                      <a:off x="0" y="0"/>
                      <a:ext cx="1889528" cy="6625617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5151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B7806D07-E865-4EA8-E785-536AFB8C3B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2946420" y="1169592"/>
                <a:ext cx="1889528" cy="6625617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1CEFD30-C2E0-E6BE-61D6-A425E8F8F673}"/>
              </a:ext>
            </a:extLst>
          </p:cNvPr>
          <p:cNvSpPr txBox="1"/>
          <p:nvPr/>
        </p:nvSpPr>
        <p:spPr>
          <a:xfrm>
            <a:off x="5217538" y="5988835"/>
            <a:ext cx="1683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Pitch Doublet</a:t>
            </a:r>
          </a:p>
        </p:txBody>
      </p:sp>
      <p:pic>
        <p:nvPicPr>
          <p:cNvPr id="4" name="shortperiod Pitch vs Time" descr="shortperiod Pitch vs Time">
            <a:hlinkClick r:id="" action="ppaction://media"/>
            <a:extLst>
              <a:ext uri="{FF2B5EF4-FFF2-40B4-BE49-F238E27FC236}">
                <a16:creationId xmlns:a16="http://schemas.microsoft.com/office/drawing/2014/main" id="{B5B1A95E-9F97-E19A-D26E-1E92852149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94515" y="1479224"/>
            <a:ext cx="4001650" cy="2036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0E7F99-C509-0EAE-0979-4D2B412E908E}"/>
              </a:ext>
            </a:extLst>
          </p:cNvPr>
          <p:cNvSpPr txBox="1"/>
          <p:nvPr/>
        </p:nvSpPr>
        <p:spPr>
          <a:xfrm>
            <a:off x="-10581920" y="5158404"/>
            <a:ext cx="59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15</a:t>
            </a:r>
            <a:r>
              <a:rPr lang="en-US" b="1" baseline="30000" dirty="0">
                <a:latin typeface="Avenir Next Demi Bold" panose="020B0503020202020204" pitchFamily="34" charset="0"/>
              </a:rPr>
              <a:t>0</a:t>
            </a:r>
            <a:endParaRPr lang="en-US" b="1" dirty="0">
              <a:latin typeface="Avenir Next Demi Bold" panose="020B0503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4AE26C-6883-0BDF-0DB8-7F38D6F2BC65}"/>
              </a:ext>
            </a:extLst>
          </p:cNvPr>
          <p:cNvSpPr txBox="1"/>
          <p:nvPr/>
        </p:nvSpPr>
        <p:spPr>
          <a:xfrm>
            <a:off x="-6719654" y="5158404"/>
            <a:ext cx="59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30</a:t>
            </a:r>
            <a:r>
              <a:rPr lang="en-US" b="1" baseline="30000" dirty="0">
                <a:latin typeface="Avenir Next Demi Bold" panose="020B0503020202020204" pitchFamily="34" charset="0"/>
              </a:rPr>
              <a:t>0</a:t>
            </a:r>
            <a:endParaRPr lang="en-US" b="1" dirty="0">
              <a:latin typeface="Avenir Next Demi Bold" panose="020B05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DEE3FF-1272-B38E-35D8-CF9B5CCDE636}"/>
              </a:ext>
            </a:extLst>
          </p:cNvPr>
          <p:cNvSpPr txBox="1"/>
          <p:nvPr/>
        </p:nvSpPr>
        <p:spPr>
          <a:xfrm>
            <a:off x="-2557584" y="5158404"/>
            <a:ext cx="59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45</a:t>
            </a:r>
            <a:r>
              <a:rPr lang="en-US" b="1" baseline="30000" dirty="0">
                <a:latin typeface="Avenir Next Demi Bold" panose="020B0503020202020204" pitchFamily="34" charset="0"/>
              </a:rPr>
              <a:t>0</a:t>
            </a:r>
            <a:endParaRPr lang="en-US" b="1" dirty="0">
              <a:latin typeface="Avenir Next Demi Bold" panose="020B0503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B65D22D-0E19-97F9-AD64-5B945BC6075D}"/>
              </a:ext>
            </a:extLst>
          </p:cNvPr>
          <p:cNvGrpSpPr/>
          <p:nvPr/>
        </p:nvGrpSpPr>
        <p:grpSpPr>
          <a:xfrm>
            <a:off x="-12088560" y="2152948"/>
            <a:ext cx="11500656" cy="2701063"/>
            <a:chOff x="427290" y="2152948"/>
            <a:chExt cx="11500656" cy="270106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62B7FF0-9630-2D9F-30B4-CB2E77947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427290" y="2152948"/>
              <a:ext cx="3612888" cy="270106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152945" dist="68560" dir="840000" sx="97000" sy="97000" algn="ctr" rotWithShape="0">
                <a:srgbClr val="000000">
                  <a:alpha val="94898"/>
                </a:srgbClr>
              </a:outerShdw>
            </a:effec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FA7F82D-2915-BE67-D613-716B59E71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4371174" y="2152948"/>
              <a:ext cx="3612888" cy="270106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152945" dist="68560" dir="840000" sx="97000" sy="97000" algn="ctr" rotWithShape="0">
                <a:srgbClr val="000000">
                  <a:alpha val="94898"/>
                </a:srgbClr>
              </a:outerShdw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D926765-AE5E-4728-FBE7-E5E3849B7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8315058" y="2152948"/>
              <a:ext cx="3612888" cy="270106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152945" dist="68560" dir="840000" sx="97000" sy="97000" algn="ctr" rotWithShape="0">
                <a:srgbClr val="000000">
                  <a:alpha val="94898"/>
                </a:srgbClr>
              </a:outerShdw>
            </a:effec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71A6BB4-3096-DA99-97BD-C9851AB30B66}"/>
              </a:ext>
            </a:extLst>
          </p:cNvPr>
          <p:cNvSpPr txBox="1"/>
          <p:nvPr/>
        </p:nvSpPr>
        <p:spPr>
          <a:xfrm>
            <a:off x="-5194995" y="1479224"/>
            <a:ext cx="2980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High Altitude High Speed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2127CD-1001-53FB-9ED3-DD3716AF545B}"/>
              </a:ext>
            </a:extLst>
          </p:cNvPr>
          <p:cNvSpPr txBox="1"/>
          <p:nvPr/>
        </p:nvSpPr>
        <p:spPr>
          <a:xfrm>
            <a:off x="12905874" y="1479224"/>
            <a:ext cx="2841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Low Altitude Low Speed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F8EEB4-9E4B-25D3-C40D-4C16AEB363CC}"/>
              </a:ext>
            </a:extLst>
          </p:cNvPr>
          <p:cNvSpPr txBox="1"/>
          <p:nvPr/>
        </p:nvSpPr>
        <p:spPr>
          <a:xfrm>
            <a:off x="15530375" y="1479224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[Mode L]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FFB5BD-4CD8-A893-6B83-FEF92E2B8E17}"/>
              </a:ext>
            </a:extLst>
          </p:cNvPr>
          <p:cNvSpPr txBox="1"/>
          <p:nvPr/>
        </p:nvSpPr>
        <p:spPr>
          <a:xfrm>
            <a:off x="-2442832" y="1479224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[Mode H]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548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204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4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-3.4873"/>
                                          </p:val>
                                        </p:tav>
                                        <p:tav tm="6660">
                                          <p:val>
                                            <p:fltVal val="-6.0519"/>
                                          </p:val>
                                        </p:tav>
                                        <p:tav tm="9990">
                                          <p:val>
                                            <p:fltVal val="-7.8356"/>
                                          </p:val>
                                        </p:tav>
                                        <p:tav tm="13320">
                                          <p:val>
                                            <p:fltVal val="-8.9802"/>
                                          </p:val>
                                        </p:tav>
                                        <p:tav tm="16650">
                                          <p:val>
                                            <p:fltVal val="-9.6274"/>
                                          </p:val>
                                        </p:tav>
                                        <p:tav tm="19970">
                                          <p:val>
                                            <p:fltVal val="-9.9185"/>
                                          </p:val>
                                        </p:tav>
                                        <p:tav tm="23290">
                                          <p:val>
                                            <p:fltVal val="-9.9968"/>
                                          </p:val>
                                        </p:tav>
                                        <p:tav tm="26620">
                                          <p:val>
                                            <p:fltVal val="-9.9972"/>
                                          </p:val>
                                        </p:tav>
                                        <p:tav tm="29950">
                                          <p:val>
                                            <p:fltVal val="-9.9223"/>
                                          </p:val>
                                        </p:tav>
                                        <p:tav tm="33280">
                                          <p:val>
                                            <p:fltVal val="-9.6366"/>
                                          </p:val>
                                        </p:tav>
                                        <p:tav tm="36610">
                                          <p:val>
                                            <p:fltVal val="-8.9984"/>
                                          </p:val>
                                        </p:tav>
                                        <p:tav tm="39940">
                                          <p:val>
                                            <p:fltVal val="-7.8658"/>
                                          </p:val>
                                        </p:tav>
                                        <p:tav tm="43270">
                                          <p:val>
                                            <p:fltVal val="-6.097"/>
                                          </p:val>
                                        </p:tav>
                                        <p:tav tm="46600">
                                          <p:val>
                                            <p:fltVal val="-3.5502"/>
                                          </p:val>
                                        </p:tav>
                                        <p:tav tm="49930">
                                          <p:val>
                                            <p:fltVal val="-0.0837"/>
                                          </p:val>
                                        </p:tav>
                                        <p:tav tm="53250">
                                          <p:val>
                                            <p:fltVal val="3.4149"/>
                                          </p:val>
                                        </p:tav>
                                        <p:tav tm="56580">
                                          <p:val>
                                            <p:fltVal val="6.0001"/>
                                          </p:val>
                                        </p:tav>
                                        <p:tav tm="59900">
                                          <p:val>
                                            <p:fltVal val="7.7965"/>
                                          </p:val>
                                        </p:tav>
                                        <p:tav tm="63220">
                                          <p:val>
                                            <p:fltVal val="8.9537"/>
                                          </p:val>
                                        </p:tav>
                                        <p:tav tm="66540">
                                          <p:val>
                                            <p:fltVal val="9.6124"/>
                                          </p:val>
                                        </p:tav>
                                        <p:tav tm="69870">
                                          <p:val>
                                            <p:fltVal val="9.9135"/>
                                          </p:val>
                                        </p:tav>
                                        <p:tav tm="73190">
                                          <p:val>
                                            <p:fltVal val="9.9962"/>
                                          </p:val>
                                        </p:tav>
                                        <p:tav tm="76510">
                                          <p:val>
                                            <p:fltVal val="9.9977"/>
                                          </p:val>
                                        </p:tav>
                                        <p:tav tm="79830">
                                          <p:val>
                                            <p:fltVal val="9.9278"/>
                                          </p:val>
                                        </p:tav>
                                        <p:tav tm="83160">
                                          <p:val>
                                            <p:fltVal val="9.6522"/>
                                          </p:val>
                                        </p:tav>
                                        <p:tav tm="86480">
                                          <p:val>
                                            <p:fltVal val="9.0317"/>
                                          </p:val>
                                        </p:tav>
                                        <p:tav tm="89800">
                                          <p:val>
                                            <p:fltVal val="7.9252"/>
                                          </p:val>
                                        </p:tav>
                                        <p:tav tm="93120">
                                          <p:val>
                                            <p:fltVal val="6.1923"/>
                                          </p:val>
                                        </p:tav>
                                        <p:tav tm="96450">
                                          <p:val>
                                            <p:fltVal val="3.683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148FC7-8DCC-B3BA-AF6F-5697256D135C}"/>
              </a:ext>
            </a:extLst>
          </p:cNvPr>
          <p:cNvSpPr txBox="1"/>
          <p:nvPr/>
        </p:nvSpPr>
        <p:spPr>
          <a:xfrm>
            <a:off x="295834" y="338271"/>
            <a:ext cx="412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STABILITY TEST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E24B4-224D-D348-9BC5-F3AD3D09F6E3}"/>
              </a:ext>
            </a:extLst>
          </p:cNvPr>
          <p:cNvSpPr txBox="1"/>
          <p:nvPr/>
        </p:nvSpPr>
        <p:spPr>
          <a:xfrm>
            <a:off x="126016" y="795291"/>
            <a:ext cx="262724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900" b="1" dirty="0">
                <a:solidFill>
                  <a:srgbClr val="00B0F0"/>
                </a:solidFill>
                <a:latin typeface="Avenir Next Demi Bold" panose="020B0503020202020204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Short Period Mode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CEFD30-C2E0-E6BE-61D6-A425E8F8F673}"/>
              </a:ext>
            </a:extLst>
          </p:cNvPr>
          <p:cNvSpPr txBox="1"/>
          <p:nvPr/>
        </p:nvSpPr>
        <p:spPr>
          <a:xfrm>
            <a:off x="5217538" y="7955656"/>
            <a:ext cx="1683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Pitch Doublet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2ECABA04-50EB-AA65-F71C-A955F6D2954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25505636"/>
                  </p:ext>
                </p:extLst>
              </p:nvPr>
            </p:nvGraphicFramePr>
            <p:xfrm rot="9599309">
              <a:off x="13751187" y="-170422"/>
              <a:ext cx="785585" cy="2754645"/>
            </p:xfrm>
            <a:graphic>
              <a:graphicData uri="http://schemas.microsoft.com/office/drawing/2017/model3d">
                <am3d:model3d r:embed="rId2">
                  <am3d:spPr>
                    <a:xfrm rot="9599309">
                      <a:off x="0" y="0"/>
                      <a:ext cx="785585" cy="2754645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740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2ECABA04-50EB-AA65-F71C-A955F6D295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9599309">
                <a:off x="13751187" y="-170422"/>
                <a:ext cx="785585" cy="2754645"/>
              </a:xfrm>
              <a:prstGeom prst="rect">
                <a:avLst/>
              </a:prstGeom>
            </p:spPr>
          </p:pic>
        </mc:Fallback>
      </mc:AlternateContent>
      <p:cxnSp>
        <p:nvCxnSpPr>
          <p:cNvPr id="60" name="Straight Connector 59" hidden="1">
            <a:extLst>
              <a:ext uri="{FF2B5EF4-FFF2-40B4-BE49-F238E27FC236}">
                <a16:creationId xmlns:a16="http://schemas.microsoft.com/office/drawing/2014/main" id="{5F59E89E-26C7-4775-30B7-F4AD4FE5529C}"/>
              </a:ext>
            </a:extLst>
          </p:cNvPr>
          <p:cNvCxnSpPr>
            <a:cxnSpLocks/>
          </p:cNvCxnSpPr>
          <p:nvPr/>
        </p:nvCxnSpPr>
        <p:spPr>
          <a:xfrm>
            <a:off x="-7817548" y="3814905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DDE54FE-3E6D-21D1-60FD-3FDBC2D19910}"/>
              </a:ext>
            </a:extLst>
          </p:cNvPr>
          <p:cNvSpPr txBox="1"/>
          <p:nvPr/>
        </p:nvSpPr>
        <p:spPr>
          <a:xfrm>
            <a:off x="295835" y="1479224"/>
            <a:ext cx="2980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High Altitude High Speed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330937-43C2-B781-1E37-5D8CC820017C}"/>
              </a:ext>
            </a:extLst>
          </p:cNvPr>
          <p:cNvSpPr txBox="1"/>
          <p:nvPr/>
        </p:nvSpPr>
        <p:spPr>
          <a:xfrm>
            <a:off x="6096000" y="1479224"/>
            <a:ext cx="2841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Low Altitude Low Speed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6D1BC3-0D4C-AF21-FA27-9871C95C378B}"/>
              </a:ext>
            </a:extLst>
          </p:cNvPr>
          <p:cNvSpPr txBox="1"/>
          <p:nvPr/>
        </p:nvSpPr>
        <p:spPr>
          <a:xfrm>
            <a:off x="3047998" y="1479224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[Mode H]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CC5190-C2C8-3D67-D130-8939B3479EC9}"/>
              </a:ext>
            </a:extLst>
          </p:cNvPr>
          <p:cNvSpPr txBox="1"/>
          <p:nvPr/>
        </p:nvSpPr>
        <p:spPr>
          <a:xfrm>
            <a:off x="8720501" y="1479224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[Mode L]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334E5D-6B08-EBD0-3F57-229608795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41200" y="1912056"/>
            <a:ext cx="4730008" cy="353624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96341" dist="50800" dir="2160000" algn="ctr" rotWithShape="0">
              <a:srgbClr val="000000">
                <a:alpha val="7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1BB699-101C-422B-973C-97D2A12B040D}"/>
              </a:ext>
            </a:extLst>
          </p:cNvPr>
          <p:cNvSpPr txBox="1"/>
          <p:nvPr/>
        </p:nvSpPr>
        <p:spPr>
          <a:xfrm>
            <a:off x="4985373" y="7056128"/>
            <a:ext cx="2221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venir Next Demi Bold" panose="020B0503020202020204" pitchFamily="34" charset="0"/>
              </a:rPr>
              <a:t>Graph Pitch vs Time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A998AB-62DD-D451-5F98-4A0C4EE6E87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2796543" y="1912056"/>
            <a:ext cx="4730007" cy="353624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96341" dist="50800" dir="2160000" algn="ctr" rotWithShape="0">
              <a:srgbClr val="000000">
                <a:alpha val="7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8512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148FC7-8DCC-B3BA-AF6F-5697256D135C}"/>
              </a:ext>
            </a:extLst>
          </p:cNvPr>
          <p:cNvSpPr txBox="1"/>
          <p:nvPr/>
        </p:nvSpPr>
        <p:spPr>
          <a:xfrm>
            <a:off x="295834" y="338271"/>
            <a:ext cx="412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STABILITY TEST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E24B4-224D-D348-9BC5-F3AD3D09F6E3}"/>
              </a:ext>
            </a:extLst>
          </p:cNvPr>
          <p:cNvSpPr txBox="1"/>
          <p:nvPr/>
        </p:nvSpPr>
        <p:spPr>
          <a:xfrm>
            <a:off x="126016" y="795291"/>
            <a:ext cx="262724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900" b="1" dirty="0">
                <a:solidFill>
                  <a:srgbClr val="00B0F0"/>
                </a:solidFill>
                <a:latin typeface="Avenir Next Demi Bold" panose="020B0503020202020204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Short Period Mode</a:t>
            </a:r>
          </a:p>
        </p:txBody>
      </p:sp>
      <p:cxnSp>
        <p:nvCxnSpPr>
          <p:cNvPr id="60" name="Straight Connector 59" hidden="1">
            <a:extLst>
              <a:ext uri="{FF2B5EF4-FFF2-40B4-BE49-F238E27FC236}">
                <a16:creationId xmlns:a16="http://schemas.microsoft.com/office/drawing/2014/main" id="{5F59E89E-26C7-4775-30B7-F4AD4FE5529C}"/>
              </a:ext>
            </a:extLst>
          </p:cNvPr>
          <p:cNvCxnSpPr>
            <a:cxnSpLocks/>
          </p:cNvCxnSpPr>
          <p:nvPr/>
        </p:nvCxnSpPr>
        <p:spPr>
          <a:xfrm>
            <a:off x="-7817548" y="3814905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D87934B-64BD-9B9E-0B71-680074CC8751}"/>
              </a:ext>
            </a:extLst>
          </p:cNvPr>
          <p:cNvSpPr txBox="1"/>
          <p:nvPr/>
        </p:nvSpPr>
        <p:spPr>
          <a:xfrm>
            <a:off x="-3270226" y="1479224"/>
            <a:ext cx="2980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High Altitude High Speed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E7A7BDE-ACE0-C44B-05CB-AA13A0D8EDDD}"/>
              </a:ext>
            </a:extLst>
          </p:cNvPr>
          <p:cNvSpPr txBox="1"/>
          <p:nvPr/>
        </p:nvSpPr>
        <p:spPr>
          <a:xfrm>
            <a:off x="7206626" y="-369332"/>
            <a:ext cx="2841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Low Altitude Low Speed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ADEC1AB-A18A-8AFE-5273-A8DF01E04C13}"/>
              </a:ext>
            </a:extLst>
          </p:cNvPr>
          <p:cNvSpPr txBox="1"/>
          <p:nvPr/>
        </p:nvSpPr>
        <p:spPr>
          <a:xfrm>
            <a:off x="301464" y="1479224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[Mode H]</a:t>
            </a:r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16511BC-0338-A3BF-8296-BD30B7A3836F}"/>
              </a:ext>
            </a:extLst>
          </p:cNvPr>
          <p:cNvSpPr txBox="1"/>
          <p:nvPr/>
        </p:nvSpPr>
        <p:spPr>
          <a:xfrm>
            <a:off x="10298865" y="1462173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[Mode L]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50E0B6-D18F-4C8F-EAD3-A8FE477CE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35" y="1987826"/>
            <a:ext cx="4628660" cy="346047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96341" dist="50800" dir="2160000" algn="ctr" rotWithShape="0">
              <a:srgbClr val="000000">
                <a:alpha val="7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7AFAFB-7E13-6714-CE1D-D43F3F55EA0F}"/>
              </a:ext>
            </a:extLst>
          </p:cNvPr>
          <p:cNvSpPr txBox="1"/>
          <p:nvPr/>
        </p:nvSpPr>
        <p:spPr>
          <a:xfrm>
            <a:off x="4985373" y="6001879"/>
            <a:ext cx="2221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venir Next Demi Bold" panose="020B0503020202020204" pitchFamily="34" charset="0"/>
              </a:rPr>
              <a:t>Graph Pitch vs Time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A062A0-D902-D2FC-74EA-6734A7F5FA0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914805" y="1987824"/>
            <a:ext cx="4628660" cy="346047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96341" dist="50800" dir="2160000" algn="ctr" rotWithShape="0">
              <a:srgbClr val="000000">
                <a:alpha val="73000"/>
              </a:srgbClr>
            </a:outerShdw>
          </a:effec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624A60B0-6C07-61B8-588C-A277444DFD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9599309">
              <a:off x="13492985" y="-124680"/>
              <a:ext cx="581993" cy="1669582"/>
            </p:xfrm>
            <a:graphic>
              <a:graphicData uri="http://schemas.microsoft.com/office/drawing/2017/model3d">
                <am3d:model3d r:embed="rId5">
                  <am3d:spPr>
                    <a:xfrm rot="9599309">
                      <a:off x="0" y="0"/>
                      <a:ext cx="581993" cy="1669582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x="6561457" ay="3446663" az="675764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0237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624A60B0-6C07-61B8-588C-A277444DFD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9599309">
                <a:off x="13492985" y="-124680"/>
                <a:ext cx="581993" cy="166958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2621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04F377-009A-80CB-53A1-EC635E6981B4}"/>
              </a:ext>
            </a:extLst>
          </p:cNvPr>
          <p:cNvSpPr txBox="1"/>
          <p:nvPr/>
        </p:nvSpPr>
        <p:spPr>
          <a:xfrm>
            <a:off x="295835" y="1479224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alpha val="0"/>
                  </a:schemeClr>
                </a:solidFill>
                <a:latin typeface="Avenir Next Demi Bold" panose="020B0503020202020204" pitchFamily="34" charset="0"/>
              </a:rPr>
              <a:t>High Altitude High Speed [Mode H]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48FC7-8DCC-B3BA-AF6F-5697256D135C}"/>
              </a:ext>
            </a:extLst>
          </p:cNvPr>
          <p:cNvSpPr txBox="1"/>
          <p:nvPr/>
        </p:nvSpPr>
        <p:spPr>
          <a:xfrm>
            <a:off x="295834" y="338271"/>
            <a:ext cx="412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STABILITY TEST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3DD16C-640D-B098-5936-B1EA13B1AD69}"/>
              </a:ext>
            </a:extLst>
          </p:cNvPr>
          <p:cNvSpPr txBox="1"/>
          <p:nvPr/>
        </p:nvSpPr>
        <p:spPr>
          <a:xfrm>
            <a:off x="3890309" y="7157363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20</a:t>
            </a:r>
            <a:r>
              <a:rPr lang="en-US" b="1" baseline="30000" dirty="0">
                <a:latin typeface="Avenir Next Demi Bold" panose="020B0503020202020204" pitchFamily="34" charset="0"/>
              </a:rPr>
              <a:t>0</a:t>
            </a:r>
            <a:r>
              <a:rPr lang="en-US" b="1" dirty="0">
                <a:latin typeface="Avenir Next Demi Bold" panose="020B0503020202020204" pitchFamily="34" charset="0"/>
              </a:rPr>
              <a:t> Nose Up , decrease in velocity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D513BD3-0A3A-E576-30EF-4081E8A71031}"/>
              </a:ext>
            </a:extLst>
          </p:cNvPr>
          <p:cNvSpPr txBox="1"/>
          <p:nvPr/>
        </p:nvSpPr>
        <p:spPr>
          <a:xfrm>
            <a:off x="295835" y="4089382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alpha val="0"/>
                  </a:schemeClr>
                </a:solidFill>
                <a:latin typeface="Avenir Next Demi Bold" panose="020B0503020202020204" pitchFamily="34" charset="0"/>
              </a:rPr>
              <a:t>Low Altitude Low Speed [Mode L]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E24B4-224D-D348-9BC5-F3AD3D09F6E3}"/>
              </a:ext>
            </a:extLst>
          </p:cNvPr>
          <p:cNvSpPr txBox="1"/>
          <p:nvPr/>
        </p:nvSpPr>
        <p:spPr>
          <a:xfrm>
            <a:off x="4782375" y="795291"/>
            <a:ext cx="2627249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92D050"/>
                </a:solidFill>
                <a:latin typeface="Avenir Next Demi Bold" panose="020B0503020202020204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Phugoid Mode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2ECABA04-50EB-AA65-F71C-A955F6D2954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0259807"/>
                  </p:ext>
                </p:extLst>
              </p:nvPr>
            </p:nvGraphicFramePr>
            <p:xfrm rot="5400000">
              <a:off x="5216181" y="573258"/>
              <a:ext cx="1686611" cy="5896798"/>
            </p:xfrm>
            <a:graphic>
              <a:graphicData uri="http://schemas.microsoft.com/office/drawing/2017/model3d">
                <am3d:model3d r:embed="rId4">
                  <am3d:spPr>
                    <a:xfrm rot="5400000">
                      <a:off x="0" y="0"/>
                      <a:ext cx="1686611" cy="5896798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5453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2ECABA04-50EB-AA65-F71C-A955F6D295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5216181" y="573258"/>
                <a:ext cx="1686611" cy="5896798"/>
              </a:xfrm>
              <a:prstGeom prst="rect">
                <a:avLst/>
              </a:prstGeom>
            </p:spPr>
          </p:pic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3BEEF22-E1A1-4008-1E47-F69EF8887C56}"/>
              </a:ext>
            </a:extLst>
          </p:cNvPr>
          <p:cNvCxnSpPr>
            <a:cxnSpLocks/>
          </p:cNvCxnSpPr>
          <p:nvPr/>
        </p:nvCxnSpPr>
        <p:spPr>
          <a:xfrm>
            <a:off x="2137738" y="2690536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 hidden="1">
            <a:extLst>
              <a:ext uri="{FF2B5EF4-FFF2-40B4-BE49-F238E27FC236}">
                <a16:creationId xmlns:a16="http://schemas.microsoft.com/office/drawing/2014/main" id="{5DD8E3F6-F02A-8267-4174-3AD091A713D0}"/>
              </a:ext>
            </a:extLst>
          </p:cNvPr>
          <p:cNvCxnSpPr>
            <a:cxnSpLocks/>
          </p:cNvCxnSpPr>
          <p:nvPr/>
        </p:nvCxnSpPr>
        <p:spPr>
          <a:xfrm>
            <a:off x="2778734" y="3814905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5F221CF-124C-A667-9A15-32A8B3C835E3}"/>
              </a:ext>
            </a:extLst>
          </p:cNvPr>
          <p:cNvCxnSpPr>
            <a:cxnSpLocks/>
          </p:cNvCxnSpPr>
          <p:nvPr/>
        </p:nvCxnSpPr>
        <p:spPr>
          <a:xfrm>
            <a:off x="3735223" y="2227375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795A9B6-E787-D3E1-7DFC-7A6500C80BA6}"/>
              </a:ext>
            </a:extLst>
          </p:cNvPr>
          <p:cNvCxnSpPr>
            <a:cxnSpLocks/>
          </p:cNvCxnSpPr>
          <p:nvPr/>
        </p:nvCxnSpPr>
        <p:spPr>
          <a:xfrm>
            <a:off x="9109005" y="4058632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B36CB8B-F1EE-D97F-03A4-514B2EB5CC58}"/>
              </a:ext>
            </a:extLst>
          </p:cNvPr>
          <p:cNvCxnSpPr>
            <a:cxnSpLocks/>
          </p:cNvCxnSpPr>
          <p:nvPr/>
        </p:nvCxnSpPr>
        <p:spPr>
          <a:xfrm>
            <a:off x="2393576" y="3480968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EF7B9AE-E15A-FF94-14A4-EFDE9180B4B8}"/>
              </a:ext>
            </a:extLst>
          </p:cNvPr>
          <p:cNvCxnSpPr>
            <a:cxnSpLocks/>
          </p:cNvCxnSpPr>
          <p:nvPr/>
        </p:nvCxnSpPr>
        <p:spPr>
          <a:xfrm>
            <a:off x="4398398" y="3941360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7592695-6CF5-3104-DAF6-6CF5AD182802}"/>
              </a:ext>
            </a:extLst>
          </p:cNvPr>
          <p:cNvCxnSpPr>
            <a:cxnSpLocks/>
          </p:cNvCxnSpPr>
          <p:nvPr/>
        </p:nvCxnSpPr>
        <p:spPr>
          <a:xfrm>
            <a:off x="6540249" y="2844058"/>
            <a:ext cx="834588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5BB2627-1CCB-D752-4B44-419103C08672}"/>
              </a:ext>
            </a:extLst>
          </p:cNvPr>
          <p:cNvCxnSpPr>
            <a:cxnSpLocks/>
          </p:cNvCxnSpPr>
          <p:nvPr/>
        </p:nvCxnSpPr>
        <p:spPr>
          <a:xfrm>
            <a:off x="7800221" y="2246471"/>
            <a:ext cx="549111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FE509AC-3C2B-3042-64C1-DE54996D03A3}"/>
              </a:ext>
            </a:extLst>
          </p:cNvPr>
          <p:cNvCxnSpPr>
            <a:cxnSpLocks/>
          </p:cNvCxnSpPr>
          <p:nvPr/>
        </p:nvCxnSpPr>
        <p:spPr>
          <a:xfrm>
            <a:off x="7409626" y="3416321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A9AE2AB-2A98-1A07-54BB-A21F0DEE1CD2}"/>
              </a:ext>
            </a:extLst>
          </p:cNvPr>
          <p:cNvCxnSpPr>
            <a:cxnSpLocks/>
          </p:cNvCxnSpPr>
          <p:nvPr/>
        </p:nvCxnSpPr>
        <p:spPr>
          <a:xfrm>
            <a:off x="6422705" y="4474421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37B4FFB-0C67-8DD1-0ADD-DCD1C1F015AF}"/>
              </a:ext>
            </a:extLst>
          </p:cNvPr>
          <p:cNvCxnSpPr>
            <a:cxnSpLocks/>
          </p:cNvCxnSpPr>
          <p:nvPr/>
        </p:nvCxnSpPr>
        <p:spPr>
          <a:xfrm>
            <a:off x="5370590" y="2522367"/>
            <a:ext cx="549113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B8A8336-3DD0-50D1-84E4-065E5E1DDB1C}"/>
              </a:ext>
            </a:extLst>
          </p:cNvPr>
          <p:cNvCxnSpPr>
            <a:cxnSpLocks/>
          </p:cNvCxnSpPr>
          <p:nvPr/>
        </p:nvCxnSpPr>
        <p:spPr>
          <a:xfrm>
            <a:off x="8351894" y="2844058"/>
            <a:ext cx="692759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AF1FCD6-BB84-D0BE-D239-2B611AD17DB6}"/>
              </a:ext>
            </a:extLst>
          </p:cNvPr>
          <p:cNvCxnSpPr>
            <a:cxnSpLocks/>
          </p:cNvCxnSpPr>
          <p:nvPr/>
        </p:nvCxnSpPr>
        <p:spPr>
          <a:xfrm>
            <a:off x="8894222" y="3712946"/>
            <a:ext cx="808246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3A81AE3-ECF2-36F8-2CFF-34DDDB80B461}"/>
              </a:ext>
            </a:extLst>
          </p:cNvPr>
          <p:cNvCxnSpPr>
            <a:cxnSpLocks/>
          </p:cNvCxnSpPr>
          <p:nvPr/>
        </p:nvCxnSpPr>
        <p:spPr>
          <a:xfrm>
            <a:off x="2222936" y="4058632"/>
            <a:ext cx="549113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F6E7BC4-2B9E-C84D-7CD3-5F0CA9E3F20B}"/>
              </a:ext>
            </a:extLst>
          </p:cNvPr>
          <p:cNvCxnSpPr>
            <a:cxnSpLocks/>
          </p:cNvCxnSpPr>
          <p:nvPr/>
        </p:nvCxnSpPr>
        <p:spPr>
          <a:xfrm>
            <a:off x="3735223" y="4248439"/>
            <a:ext cx="692759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16513DB-EDAB-C14A-ADE0-45A0CAF512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875033" y="1987826"/>
            <a:ext cx="4628660" cy="346047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96341" dist="50800" dir="2160000" algn="ctr" rotWithShape="0">
              <a:srgbClr val="000000">
                <a:alpha val="7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E7501D-571A-109E-9EF8-33DA9C3ACA3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-5399163" y="1987824"/>
            <a:ext cx="4628660" cy="346047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96341" dist="50800" dir="2160000" algn="ctr" rotWithShape="0">
              <a:srgbClr val="000000">
                <a:alpha val="73000"/>
              </a:srgbClr>
            </a:outerShdw>
          </a:effectLst>
        </p:spPr>
      </p:pic>
      <p:pic>
        <p:nvPicPr>
          <p:cNvPr id="7" name="phugoid Altitude vs Time (1)" descr="phugoid Altitude vs Time (1)">
            <a:hlinkClick r:id="" action="ppaction://media"/>
            <a:extLst>
              <a:ext uri="{FF2B5EF4-FFF2-40B4-BE49-F238E27FC236}">
                <a16:creationId xmlns:a16="http://schemas.microsoft.com/office/drawing/2014/main" id="{082B2EF3-3E94-081B-720A-A812E2C721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404174" y="1330078"/>
            <a:ext cx="4195482" cy="213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30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5D9E7F-BAE6-D444-6216-961638A75DA0}"/>
              </a:ext>
            </a:extLst>
          </p:cNvPr>
          <p:cNvSpPr txBox="1"/>
          <p:nvPr/>
        </p:nvSpPr>
        <p:spPr>
          <a:xfrm>
            <a:off x="285912" y="356160"/>
            <a:ext cx="2546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Next" panose="020B0503020202020204" pitchFamily="34" charset="0"/>
              </a:rPr>
              <a:t>     YING FOX</a:t>
            </a:r>
            <a:r>
              <a:rPr lang="en-US" sz="2000" b="1" dirty="0">
                <a:solidFill>
                  <a:schemeClr val="tx1">
                    <a:alpha val="0"/>
                  </a:schemeClr>
                </a:solidFill>
                <a:latin typeface="Avenir Next Demi Bold" panose="020B0503020202020204" pitchFamily="34" charset="0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18A30C-DB24-8603-CD09-5DDD7DE36404}"/>
              </a:ext>
            </a:extLst>
          </p:cNvPr>
          <p:cNvSpPr txBox="1"/>
          <p:nvPr/>
        </p:nvSpPr>
        <p:spPr>
          <a:xfrm>
            <a:off x="347936" y="356720"/>
            <a:ext cx="2018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Next" panose="020B0503020202020204" pitchFamily="34" charset="0"/>
              </a:rPr>
              <a:t>FL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4720F49-30EB-BE3C-C71F-D1EFD0B119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04636646"/>
                  </p:ext>
                </p:extLst>
              </p:nvPr>
            </p:nvGraphicFramePr>
            <p:xfrm rot="10800000">
              <a:off x="6790140" y="2079924"/>
              <a:ext cx="4032927" cy="2000332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4032927" cy="2000332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x="-5471686" ay="22022" az="102474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1626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4720F49-30EB-BE3C-C71F-D1EFD0B119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6790140" y="2079924"/>
                <a:ext cx="4032927" cy="2000332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665FB15-BC81-3281-AB12-633BD313D043}"/>
              </a:ext>
            </a:extLst>
          </p:cNvPr>
          <p:cNvSpPr txBox="1"/>
          <p:nvPr/>
        </p:nvSpPr>
        <p:spPr>
          <a:xfrm>
            <a:off x="347935" y="1156034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Unmanned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027AA5-70DD-CEAF-EAFF-906048342E05}"/>
              </a:ext>
            </a:extLst>
          </p:cNvPr>
          <p:cNvSpPr txBox="1"/>
          <p:nvPr/>
        </p:nvSpPr>
        <p:spPr>
          <a:xfrm>
            <a:off x="347934" y="1679814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Multirole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92E1C-95DB-D7E4-F2FF-2376C41EC16B}"/>
              </a:ext>
            </a:extLst>
          </p:cNvPr>
          <p:cNvSpPr txBox="1"/>
          <p:nvPr/>
        </p:nvSpPr>
        <p:spPr>
          <a:xfrm>
            <a:off x="347935" y="2192290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High speed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11E3D0-E750-D10A-073A-4A5D083ED9CA}"/>
              </a:ext>
            </a:extLst>
          </p:cNvPr>
          <p:cNvSpPr txBox="1"/>
          <p:nvPr/>
        </p:nvSpPr>
        <p:spPr>
          <a:xfrm>
            <a:off x="347934" y="2707058"/>
            <a:ext cx="3347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High maneuverability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FB948B-ADD3-4534-100B-C2D405AC2A95}"/>
              </a:ext>
            </a:extLst>
          </p:cNvPr>
          <p:cNvSpPr txBox="1"/>
          <p:nvPr/>
        </p:nvSpPr>
        <p:spPr>
          <a:xfrm>
            <a:off x="347934" y="3219534"/>
            <a:ext cx="3906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Combat Aerial Vehicle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611BE4-0FFA-FCCB-7271-4FE729AA7F8A}"/>
              </a:ext>
            </a:extLst>
          </p:cNvPr>
          <p:cNvSpPr txBox="1"/>
          <p:nvPr/>
        </p:nvSpPr>
        <p:spPr>
          <a:xfrm>
            <a:off x="347934" y="4490360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Surveillance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EC1A86-467B-F9FD-CA27-A7CAA1DA22B9}"/>
              </a:ext>
            </a:extLst>
          </p:cNvPr>
          <p:cNvSpPr txBox="1"/>
          <p:nvPr/>
        </p:nvSpPr>
        <p:spPr>
          <a:xfrm>
            <a:off x="347934" y="5002835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Reconnaissance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DF82D1-4957-FB7B-DCCB-1F04DC00B175}"/>
              </a:ext>
            </a:extLst>
          </p:cNvPr>
          <p:cNvSpPr txBox="1"/>
          <p:nvPr/>
        </p:nvSpPr>
        <p:spPr>
          <a:xfrm>
            <a:off x="339629" y="5515310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Wingman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3C302F-9188-D1D3-9EA9-3946D4C9F9AF}"/>
              </a:ext>
            </a:extLst>
          </p:cNvPr>
          <p:cNvSpPr txBox="1"/>
          <p:nvPr/>
        </p:nvSpPr>
        <p:spPr>
          <a:xfrm>
            <a:off x="285911" y="356160"/>
            <a:ext cx="5390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Next" panose="020B0503020202020204" pitchFamily="34" charset="0"/>
              </a:rPr>
              <a:t>     YING FOX </a:t>
            </a:r>
            <a:r>
              <a:rPr lang="en-US" sz="2000" b="1" dirty="0">
                <a:solidFill>
                  <a:schemeClr val="tx1">
                    <a:alpha val="0"/>
                  </a:schemeClr>
                </a:solidFill>
                <a:latin typeface="Avenir Next Demi Bold" panose="020B0503020202020204" pitchFamily="34" charset="0"/>
              </a:rPr>
              <a:t>MISSION PROFILE</a:t>
            </a:r>
            <a:endParaRPr lang="en-US" sz="2800" b="1" dirty="0">
              <a:solidFill>
                <a:schemeClr val="tx1">
                  <a:alpha val="0"/>
                </a:schemeClr>
              </a:solidFill>
              <a:latin typeface="Avenir Next Demi Bold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08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04F377-009A-80CB-53A1-EC635E6981B4}"/>
              </a:ext>
            </a:extLst>
          </p:cNvPr>
          <p:cNvSpPr txBox="1"/>
          <p:nvPr/>
        </p:nvSpPr>
        <p:spPr>
          <a:xfrm>
            <a:off x="295835" y="1479224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alpha val="0"/>
                  </a:schemeClr>
                </a:solidFill>
                <a:latin typeface="Avenir Next Demi Bold" panose="020B0503020202020204" pitchFamily="34" charset="0"/>
              </a:rPr>
              <a:t>High Altitude High Speed [Mode H]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48FC7-8DCC-B3BA-AF6F-5697256D135C}"/>
              </a:ext>
            </a:extLst>
          </p:cNvPr>
          <p:cNvSpPr txBox="1"/>
          <p:nvPr/>
        </p:nvSpPr>
        <p:spPr>
          <a:xfrm>
            <a:off x="295834" y="338271"/>
            <a:ext cx="412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STABILITY TEST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D513BD3-0A3A-E576-30EF-4081E8A71031}"/>
              </a:ext>
            </a:extLst>
          </p:cNvPr>
          <p:cNvSpPr txBox="1"/>
          <p:nvPr/>
        </p:nvSpPr>
        <p:spPr>
          <a:xfrm>
            <a:off x="295835" y="4089382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alpha val="0"/>
                  </a:schemeClr>
                </a:solidFill>
                <a:latin typeface="Avenir Next Demi Bold" panose="020B0503020202020204" pitchFamily="34" charset="0"/>
              </a:rPr>
              <a:t>Low Altitude Low Speed [Mode L]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E24B4-224D-D348-9BC5-F3AD3D09F6E3}"/>
              </a:ext>
            </a:extLst>
          </p:cNvPr>
          <p:cNvSpPr txBox="1"/>
          <p:nvPr/>
        </p:nvSpPr>
        <p:spPr>
          <a:xfrm>
            <a:off x="4782375" y="795291"/>
            <a:ext cx="2627249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92D050"/>
                </a:solidFill>
                <a:latin typeface="Avenir Next Demi Bold" panose="020B0503020202020204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Phugoid Mode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2ECABA04-50EB-AA65-F71C-A955F6D2954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81414687"/>
                  </p:ext>
                </p:extLst>
              </p:nvPr>
            </p:nvGraphicFramePr>
            <p:xfrm rot="6593435">
              <a:off x="3023529" y="1699767"/>
              <a:ext cx="1143148" cy="4764901"/>
            </p:xfrm>
            <a:graphic>
              <a:graphicData uri="http://schemas.microsoft.com/office/drawing/2017/model3d">
                <am3d:model3d r:embed="rId4">
                  <am3d:spPr>
                    <a:xfrm rot="6593435">
                      <a:off x="0" y="0"/>
                      <a:ext cx="1143148" cy="4764901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8843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2ECABA04-50EB-AA65-F71C-A955F6D295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6593435">
                <a:off x="3023529" y="1699767"/>
                <a:ext cx="1143148" cy="4764901"/>
              </a:xfrm>
              <a:prstGeom prst="rect">
                <a:avLst/>
              </a:prstGeom>
            </p:spPr>
          </p:pic>
        </mc:Fallback>
      </mc:AlternateContent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3F531E2-09EF-6E91-E456-F7C70B564CFC}"/>
              </a:ext>
            </a:extLst>
          </p:cNvPr>
          <p:cNvCxnSpPr>
            <a:cxnSpLocks/>
          </p:cNvCxnSpPr>
          <p:nvPr/>
        </p:nvCxnSpPr>
        <p:spPr>
          <a:xfrm>
            <a:off x="557746" y="3518902"/>
            <a:ext cx="887421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BA1067-0252-B4AD-A321-ED954864123C}"/>
              </a:ext>
            </a:extLst>
          </p:cNvPr>
          <p:cNvCxnSpPr>
            <a:cxnSpLocks/>
          </p:cNvCxnSpPr>
          <p:nvPr/>
        </p:nvCxnSpPr>
        <p:spPr>
          <a:xfrm>
            <a:off x="1075702" y="4280974"/>
            <a:ext cx="887421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D422972-8C1C-2488-D86A-168B8444118F}"/>
              </a:ext>
            </a:extLst>
          </p:cNvPr>
          <p:cNvCxnSpPr>
            <a:cxnSpLocks/>
          </p:cNvCxnSpPr>
          <p:nvPr/>
        </p:nvCxnSpPr>
        <p:spPr>
          <a:xfrm>
            <a:off x="1848592" y="3204982"/>
            <a:ext cx="887421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DAD08C-1BE9-C7A3-F933-3FD1F3A43223}"/>
              </a:ext>
            </a:extLst>
          </p:cNvPr>
          <p:cNvCxnSpPr>
            <a:cxnSpLocks/>
          </p:cNvCxnSpPr>
          <p:nvPr/>
        </p:nvCxnSpPr>
        <p:spPr>
          <a:xfrm>
            <a:off x="6190871" y="4446167"/>
            <a:ext cx="887421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2675B19-A5AB-3ABE-AE58-233B94DFFE65}"/>
              </a:ext>
            </a:extLst>
          </p:cNvPr>
          <p:cNvCxnSpPr>
            <a:cxnSpLocks/>
          </p:cNvCxnSpPr>
          <p:nvPr/>
        </p:nvCxnSpPr>
        <p:spPr>
          <a:xfrm>
            <a:off x="5133309" y="3217925"/>
            <a:ext cx="443709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8439DCE8-6935-3A77-143A-779EBD7BCB37}"/>
              </a:ext>
            </a:extLst>
          </p:cNvPr>
          <p:cNvCxnSpPr>
            <a:cxnSpLocks/>
          </p:cNvCxnSpPr>
          <p:nvPr/>
        </p:nvCxnSpPr>
        <p:spPr>
          <a:xfrm>
            <a:off x="4817689" y="4010823"/>
            <a:ext cx="887421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AFC56DA4-99E5-6AF8-6E36-038A8E801B2D}"/>
              </a:ext>
            </a:extLst>
          </p:cNvPr>
          <p:cNvCxnSpPr>
            <a:cxnSpLocks/>
          </p:cNvCxnSpPr>
          <p:nvPr/>
        </p:nvCxnSpPr>
        <p:spPr>
          <a:xfrm>
            <a:off x="4020209" y="4727979"/>
            <a:ext cx="887421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9412B97-2221-C8DF-B96A-EBCFE6F85A23}"/>
              </a:ext>
            </a:extLst>
          </p:cNvPr>
          <p:cNvCxnSpPr>
            <a:cxnSpLocks/>
          </p:cNvCxnSpPr>
          <p:nvPr/>
        </p:nvCxnSpPr>
        <p:spPr>
          <a:xfrm>
            <a:off x="5579088" y="3622956"/>
            <a:ext cx="559783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7E7F8E0-CAC5-EB96-4FE7-FB570E9EC7EE}"/>
              </a:ext>
            </a:extLst>
          </p:cNvPr>
          <p:cNvCxnSpPr>
            <a:cxnSpLocks/>
          </p:cNvCxnSpPr>
          <p:nvPr/>
        </p:nvCxnSpPr>
        <p:spPr>
          <a:xfrm>
            <a:off x="626590" y="4446167"/>
            <a:ext cx="443710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C3A741E2-0607-1C23-8EA7-51A75E489F85}"/>
              </a:ext>
            </a:extLst>
          </p:cNvPr>
          <p:cNvCxnSpPr>
            <a:cxnSpLocks/>
          </p:cNvCxnSpPr>
          <p:nvPr/>
        </p:nvCxnSpPr>
        <p:spPr>
          <a:xfrm>
            <a:off x="1848592" y="4574814"/>
            <a:ext cx="559783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9E7D2BAA-4EF4-23FF-4DD6-F70D638A85B8}"/>
              </a:ext>
            </a:extLst>
          </p:cNvPr>
          <p:cNvSpPr txBox="1"/>
          <p:nvPr/>
        </p:nvSpPr>
        <p:spPr>
          <a:xfrm>
            <a:off x="4153851" y="5932114"/>
            <a:ext cx="444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20</a:t>
            </a:r>
            <a:r>
              <a:rPr lang="en-US" b="1" baseline="30000" dirty="0">
                <a:latin typeface="Avenir Next Demi Bold" panose="020B0503020202020204" pitchFamily="34" charset="0"/>
              </a:rPr>
              <a:t>0</a:t>
            </a:r>
            <a:r>
              <a:rPr lang="en-US" b="1" dirty="0">
                <a:latin typeface="Avenir Next Demi Bold" panose="020B0503020202020204" pitchFamily="34" charset="0"/>
              </a:rPr>
              <a:t> Nose Up , 10% decrease in velocity</a:t>
            </a:r>
          </a:p>
        </p:txBody>
      </p:sp>
      <p:pic>
        <p:nvPicPr>
          <p:cNvPr id="19" name="phugoid Altitude vs Time (1)" descr="phugoid Altitude vs Time (1)">
            <a:hlinkClick r:id="" action="ppaction://media"/>
            <a:extLst>
              <a:ext uri="{FF2B5EF4-FFF2-40B4-BE49-F238E27FC236}">
                <a16:creationId xmlns:a16="http://schemas.microsoft.com/office/drawing/2014/main" id="{1E7DFC57-B106-6058-018D-C9DC6227D2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38772" y="1330078"/>
            <a:ext cx="4195482" cy="213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43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5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0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148FC7-8DCC-B3BA-AF6F-5697256D135C}"/>
              </a:ext>
            </a:extLst>
          </p:cNvPr>
          <p:cNvSpPr txBox="1"/>
          <p:nvPr/>
        </p:nvSpPr>
        <p:spPr>
          <a:xfrm>
            <a:off x="295834" y="338271"/>
            <a:ext cx="412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STABILITY TEST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E24B4-224D-D348-9BC5-F3AD3D09F6E3}"/>
              </a:ext>
            </a:extLst>
          </p:cNvPr>
          <p:cNvSpPr txBox="1"/>
          <p:nvPr/>
        </p:nvSpPr>
        <p:spPr>
          <a:xfrm>
            <a:off x="-106680" y="827014"/>
            <a:ext cx="262724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900" b="1" dirty="0">
                <a:solidFill>
                  <a:srgbClr val="92D050"/>
                </a:solidFill>
                <a:latin typeface="Avenir Next Demi Bold" panose="020B0503020202020204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Phugoid Mode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3F531E2-09EF-6E91-E456-F7C70B564CFC}"/>
              </a:ext>
            </a:extLst>
          </p:cNvPr>
          <p:cNvCxnSpPr>
            <a:cxnSpLocks/>
          </p:cNvCxnSpPr>
          <p:nvPr/>
        </p:nvCxnSpPr>
        <p:spPr>
          <a:xfrm>
            <a:off x="-8911263" y="2690537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 hidden="1">
            <a:extLst>
              <a:ext uri="{FF2B5EF4-FFF2-40B4-BE49-F238E27FC236}">
                <a16:creationId xmlns:a16="http://schemas.microsoft.com/office/drawing/2014/main" id="{14BA1067-0252-B4AD-A321-ED954864123C}"/>
              </a:ext>
            </a:extLst>
          </p:cNvPr>
          <p:cNvCxnSpPr>
            <a:cxnSpLocks/>
          </p:cNvCxnSpPr>
          <p:nvPr/>
        </p:nvCxnSpPr>
        <p:spPr>
          <a:xfrm>
            <a:off x="2778734" y="3814905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D422972-8C1C-2488-D86A-168B8444118F}"/>
              </a:ext>
            </a:extLst>
          </p:cNvPr>
          <p:cNvCxnSpPr>
            <a:cxnSpLocks/>
          </p:cNvCxnSpPr>
          <p:nvPr/>
        </p:nvCxnSpPr>
        <p:spPr>
          <a:xfrm>
            <a:off x="-7313778" y="2227376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DAD08C-1BE9-C7A3-F933-3FD1F3A43223}"/>
              </a:ext>
            </a:extLst>
          </p:cNvPr>
          <p:cNvCxnSpPr>
            <a:cxnSpLocks/>
          </p:cNvCxnSpPr>
          <p:nvPr/>
        </p:nvCxnSpPr>
        <p:spPr>
          <a:xfrm>
            <a:off x="-1939996" y="4058633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2675B19-A5AB-3ABE-AE58-233B94DFFE65}"/>
              </a:ext>
            </a:extLst>
          </p:cNvPr>
          <p:cNvCxnSpPr>
            <a:cxnSpLocks/>
          </p:cNvCxnSpPr>
          <p:nvPr/>
        </p:nvCxnSpPr>
        <p:spPr>
          <a:xfrm>
            <a:off x="-3248780" y="2246472"/>
            <a:ext cx="549111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8439DCE8-6935-3A77-143A-779EBD7BCB37}"/>
              </a:ext>
            </a:extLst>
          </p:cNvPr>
          <p:cNvCxnSpPr>
            <a:cxnSpLocks/>
          </p:cNvCxnSpPr>
          <p:nvPr/>
        </p:nvCxnSpPr>
        <p:spPr>
          <a:xfrm>
            <a:off x="-3639375" y="3416322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AFC56DA4-99E5-6AF8-6E36-038A8E801B2D}"/>
              </a:ext>
            </a:extLst>
          </p:cNvPr>
          <p:cNvCxnSpPr>
            <a:cxnSpLocks/>
          </p:cNvCxnSpPr>
          <p:nvPr/>
        </p:nvCxnSpPr>
        <p:spPr>
          <a:xfrm>
            <a:off x="-4626296" y="4474422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9412B97-2221-C8DF-B96A-EBCFE6F85A23}"/>
              </a:ext>
            </a:extLst>
          </p:cNvPr>
          <p:cNvCxnSpPr>
            <a:cxnSpLocks/>
          </p:cNvCxnSpPr>
          <p:nvPr/>
        </p:nvCxnSpPr>
        <p:spPr>
          <a:xfrm>
            <a:off x="-2697107" y="2844059"/>
            <a:ext cx="692759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7E7F8E0-CAC5-EB96-4FE7-FB570E9EC7EE}"/>
              </a:ext>
            </a:extLst>
          </p:cNvPr>
          <p:cNvCxnSpPr>
            <a:cxnSpLocks/>
          </p:cNvCxnSpPr>
          <p:nvPr/>
        </p:nvCxnSpPr>
        <p:spPr>
          <a:xfrm>
            <a:off x="-8826065" y="4058633"/>
            <a:ext cx="549113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C3A741E2-0607-1C23-8EA7-51A75E489F85}"/>
              </a:ext>
            </a:extLst>
          </p:cNvPr>
          <p:cNvCxnSpPr>
            <a:cxnSpLocks/>
          </p:cNvCxnSpPr>
          <p:nvPr/>
        </p:nvCxnSpPr>
        <p:spPr>
          <a:xfrm>
            <a:off x="-7313778" y="4248440"/>
            <a:ext cx="692759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9E7D2BAA-4EF4-23FF-4DD6-F70D638A85B8}"/>
              </a:ext>
            </a:extLst>
          </p:cNvPr>
          <p:cNvSpPr txBox="1"/>
          <p:nvPr/>
        </p:nvSpPr>
        <p:spPr>
          <a:xfrm>
            <a:off x="4153851" y="7098527"/>
            <a:ext cx="444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20</a:t>
            </a:r>
            <a:r>
              <a:rPr lang="en-US" b="1" baseline="30000" dirty="0">
                <a:latin typeface="Avenir Next Demi Bold" panose="020B0503020202020204" pitchFamily="34" charset="0"/>
              </a:rPr>
              <a:t>0</a:t>
            </a:r>
            <a:r>
              <a:rPr lang="en-US" b="1" dirty="0">
                <a:latin typeface="Avenir Next Demi Bold" panose="020B0503020202020204" pitchFamily="34" charset="0"/>
              </a:rPr>
              <a:t> Nose Up , 10% decrease in velocity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011447B6-E032-3E60-8915-F2234038519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6593435">
              <a:off x="-5995693" y="573260"/>
              <a:ext cx="1686611" cy="5896798"/>
            </p:xfrm>
            <a:graphic>
              <a:graphicData uri="http://schemas.microsoft.com/office/drawing/2017/model3d">
                <am3d:model3d r:embed="rId2">
                  <am3d:spPr>
                    <a:xfrm rot="6593435">
                      <a:off x="0" y="0"/>
                      <a:ext cx="1686611" cy="5896798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5453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011447B6-E032-3E60-8915-F223403851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6593435">
                <a:off x="-5995693" y="573260"/>
                <a:ext cx="1686611" cy="5896798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5B4E79D-34FE-81AA-2D8A-CA091732248B}"/>
              </a:ext>
            </a:extLst>
          </p:cNvPr>
          <p:cNvSpPr txBox="1"/>
          <p:nvPr/>
        </p:nvSpPr>
        <p:spPr>
          <a:xfrm>
            <a:off x="295835" y="1479224"/>
            <a:ext cx="2980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High Altitude High Speed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BC7F33-87AF-9985-96D0-00F50A408A6A}"/>
              </a:ext>
            </a:extLst>
          </p:cNvPr>
          <p:cNvSpPr txBox="1"/>
          <p:nvPr/>
        </p:nvSpPr>
        <p:spPr>
          <a:xfrm>
            <a:off x="6096000" y="1479224"/>
            <a:ext cx="2841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Low Altitude Low Speed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784244-22FD-0B7F-E437-6BD8D10BEF83}"/>
              </a:ext>
            </a:extLst>
          </p:cNvPr>
          <p:cNvSpPr txBox="1"/>
          <p:nvPr/>
        </p:nvSpPr>
        <p:spPr>
          <a:xfrm>
            <a:off x="3047998" y="1479224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[Mode H]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8FEFA-E3D4-6A4E-8D5F-0907EEBC4F26}"/>
              </a:ext>
            </a:extLst>
          </p:cNvPr>
          <p:cNvSpPr txBox="1"/>
          <p:nvPr/>
        </p:nvSpPr>
        <p:spPr>
          <a:xfrm>
            <a:off x="8720501" y="1479224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[Mode L]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A80B8D-7257-1F14-29E8-6BE53096B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051560" y="2033975"/>
            <a:ext cx="4703781" cy="351663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76200" dist="50800" dir="2160000" sx="100453" sy="100453" algn="ctr" rotWithShape="0">
              <a:srgbClr val="000000">
                <a:alpha val="39738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8DB31E0-5FB2-794A-F3D0-9E16A9133297}"/>
              </a:ext>
            </a:extLst>
          </p:cNvPr>
          <p:cNvSpPr txBox="1"/>
          <p:nvPr/>
        </p:nvSpPr>
        <p:spPr>
          <a:xfrm>
            <a:off x="4419598" y="7298582"/>
            <a:ext cx="3136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venir Next Demi Bold" panose="020B0503020202020204" pitchFamily="34" charset="0"/>
              </a:rPr>
              <a:t>Graph Altitude vs Time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90CEA9-AA0E-923C-213E-FDCCD2950E5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2724101" y="2033975"/>
            <a:ext cx="4703780" cy="351663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76200" dist="50800" dir="2160000" sx="100453" sy="100453" algn="ctr" rotWithShape="0">
              <a:srgbClr val="000000">
                <a:alpha val="39738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9214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148FC7-8DCC-B3BA-AF6F-5697256D135C}"/>
              </a:ext>
            </a:extLst>
          </p:cNvPr>
          <p:cNvSpPr txBox="1"/>
          <p:nvPr/>
        </p:nvSpPr>
        <p:spPr>
          <a:xfrm>
            <a:off x="295834" y="338271"/>
            <a:ext cx="412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STABILITY TEST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E24B4-224D-D348-9BC5-F3AD3D09F6E3}"/>
              </a:ext>
            </a:extLst>
          </p:cNvPr>
          <p:cNvSpPr txBox="1"/>
          <p:nvPr/>
        </p:nvSpPr>
        <p:spPr>
          <a:xfrm>
            <a:off x="-106680" y="827014"/>
            <a:ext cx="262724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900" b="1" dirty="0">
                <a:solidFill>
                  <a:srgbClr val="92D050"/>
                </a:solidFill>
                <a:latin typeface="Avenir Next Demi Bold" panose="020B0503020202020204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Phugoid Mode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3F531E2-09EF-6E91-E456-F7C70B564CFC}"/>
              </a:ext>
            </a:extLst>
          </p:cNvPr>
          <p:cNvCxnSpPr>
            <a:cxnSpLocks/>
          </p:cNvCxnSpPr>
          <p:nvPr/>
        </p:nvCxnSpPr>
        <p:spPr>
          <a:xfrm>
            <a:off x="-8911263" y="2690537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 hidden="1">
            <a:extLst>
              <a:ext uri="{FF2B5EF4-FFF2-40B4-BE49-F238E27FC236}">
                <a16:creationId xmlns:a16="http://schemas.microsoft.com/office/drawing/2014/main" id="{14BA1067-0252-B4AD-A321-ED954864123C}"/>
              </a:ext>
            </a:extLst>
          </p:cNvPr>
          <p:cNvCxnSpPr>
            <a:cxnSpLocks/>
          </p:cNvCxnSpPr>
          <p:nvPr/>
        </p:nvCxnSpPr>
        <p:spPr>
          <a:xfrm>
            <a:off x="2778734" y="3814905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D422972-8C1C-2488-D86A-168B8444118F}"/>
              </a:ext>
            </a:extLst>
          </p:cNvPr>
          <p:cNvCxnSpPr>
            <a:cxnSpLocks/>
          </p:cNvCxnSpPr>
          <p:nvPr/>
        </p:nvCxnSpPr>
        <p:spPr>
          <a:xfrm>
            <a:off x="-7313778" y="2227376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DAD08C-1BE9-C7A3-F933-3FD1F3A43223}"/>
              </a:ext>
            </a:extLst>
          </p:cNvPr>
          <p:cNvCxnSpPr>
            <a:cxnSpLocks/>
          </p:cNvCxnSpPr>
          <p:nvPr/>
        </p:nvCxnSpPr>
        <p:spPr>
          <a:xfrm>
            <a:off x="-1939996" y="4058633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2675B19-A5AB-3ABE-AE58-233B94DFFE65}"/>
              </a:ext>
            </a:extLst>
          </p:cNvPr>
          <p:cNvCxnSpPr>
            <a:cxnSpLocks/>
          </p:cNvCxnSpPr>
          <p:nvPr/>
        </p:nvCxnSpPr>
        <p:spPr>
          <a:xfrm>
            <a:off x="-3248780" y="2246472"/>
            <a:ext cx="549111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8439DCE8-6935-3A77-143A-779EBD7BCB37}"/>
              </a:ext>
            </a:extLst>
          </p:cNvPr>
          <p:cNvCxnSpPr>
            <a:cxnSpLocks/>
          </p:cNvCxnSpPr>
          <p:nvPr/>
        </p:nvCxnSpPr>
        <p:spPr>
          <a:xfrm>
            <a:off x="-3639375" y="3416322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AFC56DA4-99E5-6AF8-6E36-038A8E801B2D}"/>
              </a:ext>
            </a:extLst>
          </p:cNvPr>
          <p:cNvCxnSpPr>
            <a:cxnSpLocks/>
          </p:cNvCxnSpPr>
          <p:nvPr/>
        </p:nvCxnSpPr>
        <p:spPr>
          <a:xfrm>
            <a:off x="-4626296" y="4474422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9412B97-2221-C8DF-B96A-EBCFE6F85A23}"/>
              </a:ext>
            </a:extLst>
          </p:cNvPr>
          <p:cNvCxnSpPr>
            <a:cxnSpLocks/>
          </p:cNvCxnSpPr>
          <p:nvPr/>
        </p:nvCxnSpPr>
        <p:spPr>
          <a:xfrm>
            <a:off x="-2697107" y="2844059"/>
            <a:ext cx="692759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7E7F8E0-CAC5-EB96-4FE7-FB570E9EC7EE}"/>
              </a:ext>
            </a:extLst>
          </p:cNvPr>
          <p:cNvCxnSpPr>
            <a:cxnSpLocks/>
          </p:cNvCxnSpPr>
          <p:nvPr/>
        </p:nvCxnSpPr>
        <p:spPr>
          <a:xfrm>
            <a:off x="-8826065" y="4058633"/>
            <a:ext cx="549113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C3A741E2-0607-1C23-8EA7-51A75E489F85}"/>
              </a:ext>
            </a:extLst>
          </p:cNvPr>
          <p:cNvCxnSpPr>
            <a:cxnSpLocks/>
          </p:cNvCxnSpPr>
          <p:nvPr/>
        </p:nvCxnSpPr>
        <p:spPr>
          <a:xfrm>
            <a:off x="-7313778" y="4248440"/>
            <a:ext cx="692759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5B4E79D-34FE-81AA-2D8A-CA091732248B}"/>
              </a:ext>
            </a:extLst>
          </p:cNvPr>
          <p:cNvSpPr txBox="1"/>
          <p:nvPr/>
        </p:nvSpPr>
        <p:spPr>
          <a:xfrm>
            <a:off x="-3248780" y="1479224"/>
            <a:ext cx="2980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High Altitude High Speed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BC7F33-87AF-9985-96D0-00F50A408A6A}"/>
              </a:ext>
            </a:extLst>
          </p:cNvPr>
          <p:cNvSpPr txBox="1"/>
          <p:nvPr/>
        </p:nvSpPr>
        <p:spPr>
          <a:xfrm>
            <a:off x="7556249" y="-369332"/>
            <a:ext cx="2841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Low Altitude Low Speed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784244-22FD-0B7F-E437-6BD8D10BEF83}"/>
              </a:ext>
            </a:extLst>
          </p:cNvPr>
          <p:cNvSpPr txBox="1"/>
          <p:nvPr/>
        </p:nvSpPr>
        <p:spPr>
          <a:xfrm>
            <a:off x="295834" y="1479224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[Mode H]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8FEFA-E3D4-6A4E-8D5F-0907EEBC4F26}"/>
              </a:ext>
            </a:extLst>
          </p:cNvPr>
          <p:cNvSpPr txBox="1"/>
          <p:nvPr/>
        </p:nvSpPr>
        <p:spPr>
          <a:xfrm>
            <a:off x="10651566" y="1479224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[Mode L]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B11C60-4CE8-C13F-5D6F-8DC17DDDB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96" y="2033975"/>
            <a:ext cx="4703781" cy="351663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76200" dist="50800" dir="2160000" sx="100453" sy="100453" algn="ctr" rotWithShape="0">
              <a:srgbClr val="000000">
                <a:alpha val="39738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996A67-28D7-7632-46D6-D0FD02BAEA9E}"/>
              </a:ext>
            </a:extLst>
          </p:cNvPr>
          <p:cNvSpPr txBox="1"/>
          <p:nvPr/>
        </p:nvSpPr>
        <p:spPr>
          <a:xfrm>
            <a:off x="4419598" y="6012637"/>
            <a:ext cx="3136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venir Next Demi Bold" panose="020B0503020202020204" pitchFamily="34" charset="0"/>
              </a:rPr>
              <a:t>Graph Altitude vs Time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E2D3D4-1D74-A4F1-456A-28F67F7B4B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031224" y="2033975"/>
            <a:ext cx="4703780" cy="351663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76200" dist="50800" dir="2160000" sx="100453" sy="100453" algn="ctr" rotWithShape="0">
              <a:srgbClr val="000000">
                <a:alpha val="39738"/>
              </a:srgbClr>
            </a:outerShdw>
          </a:effec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3537B90C-E574-5547-774A-B305A9BB78E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83820361"/>
                  </p:ext>
                </p:extLst>
              </p:nvPr>
            </p:nvGraphicFramePr>
            <p:xfrm rot="5830613">
              <a:off x="-4787413" y="7083681"/>
              <a:ext cx="990194" cy="2767467"/>
            </p:xfrm>
            <a:graphic>
              <a:graphicData uri="http://schemas.microsoft.com/office/drawing/2017/model3d">
                <am3d:model3d r:embed="rId4">
                  <am3d:spPr>
                    <a:xfrm rot="5830613">
                      <a:off x="0" y="0"/>
                      <a:ext cx="990194" cy="2767467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x="-9566991" ay="4052608" az="-965348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5799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3537B90C-E574-5547-774A-B305A9BB78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830613">
                <a:off x="-4787413" y="7083681"/>
                <a:ext cx="990194" cy="276746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3013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04F377-009A-80CB-53A1-EC635E6981B4}"/>
              </a:ext>
            </a:extLst>
          </p:cNvPr>
          <p:cNvSpPr txBox="1"/>
          <p:nvPr/>
        </p:nvSpPr>
        <p:spPr>
          <a:xfrm>
            <a:off x="295835" y="1479224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alpha val="0"/>
                  </a:schemeClr>
                </a:solidFill>
                <a:latin typeface="Avenir Next Demi Bold" panose="020B0503020202020204" pitchFamily="34" charset="0"/>
              </a:rPr>
              <a:t>High Altitude High Speed [Mode H]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48FC7-8DCC-B3BA-AF6F-5697256D135C}"/>
              </a:ext>
            </a:extLst>
          </p:cNvPr>
          <p:cNvSpPr txBox="1"/>
          <p:nvPr/>
        </p:nvSpPr>
        <p:spPr>
          <a:xfrm>
            <a:off x="295834" y="338271"/>
            <a:ext cx="412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STABILITY TEST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D513BD3-0A3A-E576-30EF-4081E8A71031}"/>
              </a:ext>
            </a:extLst>
          </p:cNvPr>
          <p:cNvSpPr txBox="1"/>
          <p:nvPr/>
        </p:nvSpPr>
        <p:spPr>
          <a:xfrm>
            <a:off x="295835" y="4089382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alpha val="0"/>
                  </a:schemeClr>
                </a:solidFill>
                <a:latin typeface="Avenir Next Demi Bold" panose="020B0503020202020204" pitchFamily="34" charset="0"/>
              </a:rPr>
              <a:t>Low Altitude Low Speed [Mode L]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E24B4-224D-D348-9BC5-F3AD3D09F6E3}"/>
              </a:ext>
            </a:extLst>
          </p:cNvPr>
          <p:cNvSpPr txBox="1"/>
          <p:nvPr/>
        </p:nvSpPr>
        <p:spPr>
          <a:xfrm>
            <a:off x="4674425" y="795291"/>
            <a:ext cx="2627249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FFC000"/>
                </a:solidFill>
                <a:latin typeface="Avenir Next Demi Bold" panose="020B0503020202020204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Dutch Roll</a:t>
            </a:r>
          </a:p>
        </p:txBody>
      </p:sp>
      <p:cxnSp>
        <p:nvCxnSpPr>
          <p:cNvPr id="105" name="Straight Connector 104" hidden="1">
            <a:extLst>
              <a:ext uri="{FF2B5EF4-FFF2-40B4-BE49-F238E27FC236}">
                <a16:creationId xmlns:a16="http://schemas.microsoft.com/office/drawing/2014/main" id="{14BA1067-0252-B4AD-A321-ED954864123C}"/>
              </a:ext>
            </a:extLst>
          </p:cNvPr>
          <p:cNvCxnSpPr>
            <a:cxnSpLocks/>
          </p:cNvCxnSpPr>
          <p:nvPr/>
        </p:nvCxnSpPr>
        <p:spPr>
          <a:xfrm>
            <a:off x="2778734" y="3814905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10469BFC-BFAD-7056-D513-F6C7EA393FD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88962125"/>
                  </p:ext>
                </p:extLst>
              </p:nvPr>
            </p:nvGraphicFramePr>
            <p:xfrm rot="5400000">
              <a:off x="1566399" y="1033317"/>
              <a:ext cx="3986847" cy="5247993"/>
            </p:xfrm>
            <a:graphic>
              <a:graphicData uri="http://schemas.microsoft.com/office/drawing/2017/model3d">
                <am3d:model3d r:embed="rId4">
                  <am3d:spPr>
                    <a:xfrm rot="5400000">
                      <a:off x="0" y="0"/>
                      <a:ext cx="3986847" cy="5247993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0583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10469BFC-BFAD-7056-D513-F6C7EA393F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1566399" y="1033317"/>
                <a:ext cx="3986847" cy="5247993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0C46FE0-78D6-FFB1-32D0-950A9929AF32}"/>
              </a:ext>
            </a:extLst>
          </p:cNvPr>
          <p:cNvSpPr txBox="1"/>
          <p:nvPr/>
        </p:nvSpPr>
        <p:spPr>
          <a:xfrm>
            <a:off x="5217538" y="6138285"/>
            <a:ext cx="1932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Rudder Doublet</a:t>
            </a:r>
          </a:p>
        </p:txBody>
      </p:sp>
      <p:pic>
        <p:nvPicPr>
          <p:cNvPr id="3" name="dutchroll sideslip(Beta) vs Time" descr="dutchroll sideslip(Beta) vs Time">
            <a:hlinkClick r:id="" action="ppaction://media"/>
            <a:extLst>
              <a:ext uri="{FF2B5EF4-FFF2-40B4-BE49-F238E27FC236}">
                <a16:creationId xmlns:a16="http://schemas.microsoft.com/office/drawing/2014/main" id="{8B7369B8-FB77-07EE-19B0-9FCEA0AB86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01403" y="1226178"/>
            <a:ext cx="4169576" cy="2122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104D76-8CBE-418C-69C7-469D747E8F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1088102" y="2287303"/>
            <a:ext cx="4703781" cy="351663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76200" dist="50800" dir="2160000" sx="100453" sy="100453" algn="ctr" rotWithShape="0">
              <a:srgbClr val="000000">
                <a:alpha val="39738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9A2D40-4B84-68E7-F9CA-4ADB266530E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2329176" y="2331064"/>
            <a:ext cx="4703780" cy="351663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76200" dist="50800" dir="2160000" sx="100453" sy="100453" algn="ctr" rotWithShape="0">
              <a:srgbClr val="000000">
                <a:alpha val="39738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5289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204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4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-3.4873"/>
                                          </p:val>
                                        </p:tav>
                                        <p:tav tm="6660">
                                          <p:val>
                                            <p:fltVal val="-6.0519"/>
                                          </p:val>
                                        </p:tav>
                                        <p:tav tm="9990">
                                          <p:val>
                                            <p:fltVal val="-7.8356"/>
                                          </p:val>
                                        </p:tav>
                                        <p:tav tm="13320">
                                          <p:val>
                                            <p:fltVal val="-8.9802"/>
                                          </p:val>
                                        </p:tav>
                                        <p:tav tm="16650">
                                          <p:val>
                                            <p:fltVal val="-9.6274"/>
                                          </p:val>
                                        </p:tav>
                                        <p:tav tm="19970">
                                          <p:val>
                                            <p:fltVal val="-9.9185"/>
                                          </p:val>
                                        </p:tav>
                                        <p:tav tm="23290">
                                          <p:val>
                                            <p:fltVal val="-9.9968"/>
                                          </p:val>
                                        </p:tav>
                                        <p:tav tm="26620">
                                          <p:val>
                                            <p:fltVal val="-9.9972"/>
                                          </p:val>
                                        </p:tav>
                                        <p:tav tm="29950">
                                          <p:val>
                                            <p:fltVal val="-9.9223"/>
                                          </p:val>
                                        </p:tav>
                                        <p:tav tm="33280">
                                          <p:val>
                                            <p:fltVal val="-9.6366"/>
                                          </p:val>
                                        </p:tav>
                                        <p:tav tm="36610">
                                          <p:val>
                                            <p:fltVal val="-8.9984"/>
                                          </p:val>
                                        </p:tav>
                                        <p:tav tm="39940">
                                          <p:val>
                                            <p:fltVal val="-7.8658"/>
                                          </p:val>
                                        </p:tav>
                                        <p:tav tm="43270">
                                          <p:val>
                                            <p:fltVal val="-6.097"/>
                                          </p:val>
                                        </p:tav>
                                        <p:tav tm="46600">
                                          <p:val>
                                            <p:fltVal val="-3.5502"/>
                                          </p:val>
                                        </p:tav>
                                        <p:tav tm="49930">
                                          <p:val>
                                            <p:fltVal val="-0.0837"/>
                                          </p:val>
                                        </p:tav>
                                        <p:tav tm="53250">
                                          <p:val>
                                            <p:fltVal val="3.4149"/>
                                          </p:val>
                                        </p:tav>
                                        <p:tav tm="56580">
                                          <p:val>
                                            <p:fltVal val="6.0001"/>
                                          </p:val>
                                        </p:tav>
                                        <p:tav tm="59900">
                                          <p:val>
                                            <p:fltVal val="7.7965"/>
                                          </p:val>
                                        </p:tav>
                                        <p:tav tm="63220">
                                          <p:val>
                                            <p:fltVal val="8.9537"/>
                                          </p:val>
                                        </p:tav>
                                        <p:tav tm="66540">
                                          <p:val>
                                            <p:fltVal val="9.6124"/>
                                          </p:val>
                                        </p:tav>
                                        <p:tav tm="69870">
                                          <p:val>
                                            <p:fltVal val="9.9135"/>
                                          </p:val>
                                        </p:tav>
                                        <p:tav tm="73190">
                                          <p:val>
                                            <p:fltVal val="9.9962"/>
                                          </p:val>
                                        </p:tav>
                                        <p:tav tm="76510">
                                          <p:val>
                                            <p:fltVal val="9.9977"/>
                                          </p:val>
                                        </p:tav>
                                        <p:tav tm="79830">
                                          <p:val>
                                            <p:fltVal val="9.9278"/>
                                          </p:val>
                                        </p:tav>
                                        <p:tav tm="83160">
                                          <p:val>
                                            <p:fltVal val="9.6522"/>
                                          </p:val>
                                        </p:tav>
                                        <p:tav tm="86480">
                                          <p:val>
                                            <p:fltVal val="9.0317"/>
                                          </p:val>
                                        </p:tav>
                                        <p:tav tm="89800">
                                          <p:val>
                                            <p:fltVal val="7.9252"/>
                                          </p:val>
                                        </p:tav>
                                        <p:tav tm="93120">
                                          <p:val>
                                            <p:fltVal val="6.1923"/>
                                          </p:val>
                                        </p:tav>
                                        <p:tav tm="96450">
                                          <p:val>
                                            <p:fltVal val="3.683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148FC7-8DCC-B3BA-AF6F-5697256D135C}"/>
              </a:ext>
            </a:extLst>
          </p:cNvPr>
          <p:cNvSpPr txBox="1"/>
          <p:nvPr/>
        </p:nvSpPr>
        <p:spPr>
          <a:xfrm>
            <a:off x="295834" y="338271"/>
            <a:ext cx="412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STABILITY TEST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E24B4-224D-D348-9BC5-F3AD3D09F6E3}"/>
              </a:ext>
            </a:extLst>
          </p:cNvPr>
          <p:cNvSpPr txBox="1"/>
          <p:nvPr/>
        </p:nvSpPr>
        <p:spPr>
          <a:xfrm>
            <a:off x="-396533" y="787804"/>
            <a:ext cx="262724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900" b="1" dirty="0">
                <a:solidFill>
                  <a:srgbClr val="FFC000"/>
                </a:solidFill>
                <a:latin typeface="Avenir Next Demi Bold" panose="020B0503020202020204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Dutch Roll</a:t>
            </a:r>
          </a:p>
        </p:txBody>
      </p:sp>
      <p:cxnSp>
        <p:nvCxnSpPr>
          <p:cNvPr id="105" name="Straight Connector 104" hidden="1">
            <a:extLst>
              <a:ext uri="{FF2B5EF4-FFF2-40B4-BE49-F238E27FC236}">
                <a16:creationId xmlns:a16="http://schemas.microsoft.com/office/drawing/2014/main" id="{14BA1067-0252-B4AD-A321-ED954864123C}"/>
              </a:ext>
            </a:extLst>
          </p:cNvPr>
          <p:cNvCxnSpPr>
            <a:cxnSpLocks/>
          </p:cNvCxnSpPr>
          <p:nvPr/>
        </p:nvCxnSpPr>
        <p:spPr>
          <a:xfrm>
            <a:off x="2778734" y="3814905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0C46FE0-78D6-FFB1-32D0-950A9929AF32}"/>
              </a:ext>
            </a:extLst>
          </p:cNvPr>
          <p:cNvSpPr txBox="1"/>
          <p:nvPr/>
        </p:nvSpPr>
        <p:spPr>
          <a:xfrm>
            <a:off x="5217538" y="6939009"/>
            <a:ext cx="1932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Rudder Doublet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8CC842-D043-1C01-2B75-966309905F61}"/>
              </a:ext>
            </a:extLst>
          </p:cNvPr>
          <p:cNvSpPr txBox="1"/>
          <p:nvPr/>
        </p:nvSpPr>
        <p:spPr>
          <a:xfrm>
            <a:off x="295835" y="1479224"/>
            <a:ext cx="2980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High Altitude High Speed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2074D6-C7D4-8605-34F2-D5BB375D266C}"/>
              </a:ext>
            </a:extLst>
          </p:cNvPr>
          <p:cNvSpPr txBox="1"/>
          <p:nvPr/>
        </p:nvSpPr>
        <p:spPr>
          <a:xfrm>
            <a:off x="6096000" y="1479224"/>
            <a:ext cx="2841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Low Altitude Low Speed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AD1857-DC6A-993E-497C-BDCAA149F66D}"/>
              </a:ext>
            </a:extLst>
          </p:cNvPr>
          <p:cNvSpPr txBox="1"/>
          <p:nvPr/>
        </p:nvSpPr>
        <p:spPr>
          <a:xfrm>
            <a:off x="3047998" y="1479224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[Mode H]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728F1E-EC36-9E54-E067-244A5EA37893}"/>
              </a:ext>
            </a:extLst>
          </p:cNvPr>
          <p:cNvSpPr txBox="1"/>
          <p:nvPr/>
        </p:nvSpPr>
        <p:spPr>
          <a:xfrm>
            <a:off x="8720501" y="1479224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[Mode L]</a:t>
            </a:r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8E99DA41-C7F0-FA38-12B0-E3A6F84B6F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20992876"/>
                  </p:ext>
                </p:extLst>
              </p:nvPr>
            </p:nvGraphicFramePr>
            <p:xfrm rot="3828470">
              <a:off x="13158580" y="6382355"/>
              <a:ext cx="1598452" cy="3171533"/>
            </p:xfrm>
            <a:graphic>
              <a:graphicData uri="http://schemas.microsoft.com/office/drawing/2017/model3d">
                <am3d:model3d r:embed="rId2">
                  <am3d:spPr>
                    <a:xfrm rot="3828470">
                      <a:off x="0" y="0"/>
                      <a:ext cx="1598452" cy="3171533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x="-7770322" ay="-2365134" az="854393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132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8E99DA41-C7F0-FA38-12B0-E3A6F84B6F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3828470">
                <a:off x="13158580" y="6382355"/>
                <a:ext cx="1598452" cy="3171533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B5EF4D9-45E9-1A94-3CEB-58C915FAA46F}"/>
              </a:ext>
            </a:extLst>
          </p:cNvPr>
          <p:cNvSpPr txBox="1"/>
          <p:nvPr/>
        </p:nvSpPr>
        <p:spPr>
          <a:xfrm>
            <a:off x="4419598" y="7411132"/>
            <a:ext cx="3136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venir Next Demi Bold" panose="020B0503020202020204" pitchFamily="34" charset="0"/>
              </a:rPr>
              <a:t>Graph β vs Time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8B4494-404D-69F7-00FA-750F30977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464716" y="2016012"/>
            <a:ext cx="4883001" cy="36506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76200" dist="50800" dir="2160000" algn="ctr" rotWithShape="0">
              <a:srgbClr val="000000">
                <a:alpha val="74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18BF8E0-DDE3-E92B-1E4C-E901FB7638B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2747904" y="2016012"/>
            <a:ext cx="4883001" cy="36506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76200" dist="50800" dir="2160000" algn="ctr" rotWithShape="0">
              <a:srgbClr val="000000">
                <a:alpha val="74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8703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148FC7-8DCC-B3BA-AF6F-5697256D135C}"/>
              </a:ext>
            </a:extLst>
          </p:cNvPr>
          <p:cNvSpPr txBox="1"/>
          <p:nvPr/>
        </p:nvSpPr>
        <p:spPr>
          <a:xfrm>
            <a:off x="295834" y="338271"/>
            <a:ext cx="412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STABILITY TEST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E24B4-224D-D348-9BC5-F3AD3D09F6E3}"/>
              </a:ext>
            </a:extLst>
          </p:cNvPr>
          <p:cNvSpPr txBox="1"/>
          <p:nvPr/>
        </p:nvSpPr>
        <p:spPr>
          <a:xfrm>
            <a:off x="-396533" y="829882"/>
            <a:ext cx="262724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900" b="1" dirty="0">
                <a:solidFill>
                  <a:srgbClr val="FFC000"/>
                </a:solidFill>
                <a:latin typeface="Avenir Next Demi Bold" panose="020B0503020202020204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Dutch Roll</a:t>
            </a:r>
          </a:p>
        </p:txBody>
      </p:sp>
      <p:cxnSp>
        <p:nvCxnSpPr>
          <p:cNvPr id="105" name="Straight Connector 104" hidden="1">
            <a:extLst>
              <a:ext uri="{FF2B5EF4-FFF2-40B4-BE49-F238E27FC236}">
                <a16:creationId xmlns:a16="http://schemas.microsoft.com/office/drawing/2014/main" id="{14BA1067-0252-B4AD-A321-ED954864123C}"/>
              </a:ext>
            </a:extLst>
          </p:cNvPr>
          <p:cNvCxnSpPr>
            <a:cxnSpLocks/>
          </p:cNvCxnSpPr>
          <p:nvPr/>
        </p:nvCxnSpPr>
        <p:spPr>
          <a:xfrm>
            <a:off x="2778734" y="3814905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F8CC842-D043-1C01-2B75-966309905F61}"/>
              </a:ext>
            </a:extLst>
          </p:cNvPr>
          <p:cNvSpPr txBox="1"/>
          <p:nvPr/>
        </p:nvSpPr>
        <p:spPr>
          <a:xfrm>
            <a:off x="-3494400" y="1479224"/>
            <a:ext cx="2980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High Altitude High Speed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2074D6-C7D4-8605-34F2-D5BB375D266C}"/>
              </a:ext>
            </a:extLst>
          </p:cNvPr>
          <p:cNvSpPr txBox="1"/>
          <p:nvPr/>
        </p:nvSpPr>
        <p:spPr>
          <a:xfrm>
            <a:off x="7226709" y="-369332"/>
            <a:ext cx="2841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Low Altitude Low Speed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AD1857-DC6A-993E-497C-BDCAA149F66D}"/>
              </a:ext>
            </a:extLst>
          </p:cNvPr>
          <p:cNvSpPr txBox="1"/>
          <p:nvPr/>
        </p:nvSpPr>
        <p:spPr>
          <a:xfrm>
            <a:off x="293191" y="1479224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[Mode H]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728F1E-EC36-9E54-E067-244A5EA37893}"/>
              </a:ext>
            </a:extLst>
          </p:cNvPr>
          <p:cNvSpPr txBox="1"/>
          <p:nvPr/>
        </p:nvSpPr>
        <p:spPr>
          <a:xfrm>
            <a:off x="10470643" y="1479224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[Mode L]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8B71FF-7C64-C67C-3C09-37C5FD685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84" y="2016012"/>
            <a:ext cx="4883001" cy="36506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76200" dist="50800" dir="2160000" algn="ctr" rotWithShape="0">
              <a:srgbClr val="000000">
                <a:alpha val="74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0BE726-A848-7707-4BE4-905F4008154E}"/>
              </a:ext>
            </a:extLst>
          </p:cNvPr>
          <p:cNvSpPr txBox="1"/>
          <p:nvPr/>
        </p:nvSpPr>
        <p:spPr>
          <a:xfrm>
            <a:off x="4419598" y="6012637"/>
            <a:ext cx="3136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venir Next Demi Bold" panose="020B0503020202020204" pitchFamily="34" charset="0"/>
              </a:rPr>
              <a:t>Graph β vs Time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302B2E-EEAD-16CF-7041-6F6854BAD1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02704" y="2016012"/>
            <a:ext cx="4883001" cy="36506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76200" dist="50800" dir="2160000" algn="ctr" rotWithShape="0">
              <a:srgbClr val="000000">
                <a:alpha val="74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719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5D9E7F-BAE6-D444-6216-961638A75DA0}"/>
              </a:ext>
            </a:extLst>
          </p:cNvPr>
          <p:cNvSpPr txBox="1"/>
          <p:nvPr/>
        </p:nvSpPr>
        <p:spPr>
          <a:xfrm>
            <a:off x="285911" y="356160"/>
            <a:ext cx="5390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Next" panose="020B0503020202020204" pitchFamily="34" charset="0"/>
              </a:rPr>
              <a:t>     YING FOX</a:t>
            </a:r>
            <a:endParaRPr lang="en-US" sz="2800" b="1" dirty="0">
              <a:latin typeface="Avenir Next Demi Bold" panose="020B05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18A30C-DB24-8603-CD09-5DDD7DE36404}"/>
              </a:ext>
            </a:extLst>
          </p:cNvPr>
          <p:cNvSpPr txBox="1"/>
          <p:nvPr/>
        </p:nvSpPr>
        <p:spPr>
          <a:xfrm>
            <a:off x="347936" y="356720"/>
            <a:ext cx="2018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Next" panose="020B0503020202020204" pitchFamily="34" charset="0"/>
              </a:rPr>
              <a:t>FL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4720F49-30EB-BE3C-C71F-D1EFD0B119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91356950"/>
                  </p:ext>
                </p:extLst>
              </p:nvPr>
            </p:nvGraphicFramePr>
            <p:xfrm rot="16200000">
              <a:off x="13904988" y="4991422"/>
              <a:ext cx="558554" cy="1929900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558554" cy="1929900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768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4720F49-30EB-BE3C-C71F-D1EFD0B119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13904988" y="4991422"/>
                <a:ext cx="558554" cy="19299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AFBB39CE-83ED-C963-A122-999A08F9CB3A}"/>
              </a:ext>
            </a:extLst>
          </p:cNvPr>
          <p:cNvGrpSpPr/>
          <p:nvPr/>
        </p:nvGrpSpPr>
        <p:grpSpPr>
          <a:xfrm>
            <a:off x="882650" y="1238250"/>
            <a:ext cx="10426700" cy="4381500"/>
            <a:chOff x="882650" y="1238250"/>
            <a:chExt cx="10426700" cy="43815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9DFAD06-5A22-507D-52AA-DA88B344E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2650" y="1238250"/>
              <a:ext cx="10426700" cy="43815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0B318F3-B307-B760-0E0A-6C640F65C4D3}"/>
                </a:ext>
              </a:extLst>
            </p:cNvPr>
            <p:cNvSpPr/>
            <p:nvPr/>
          </p:nvSpPr>
          <p:spPr>
            <a:xfrm>
              <a:off x="6578600" y="2171700"/>
              <a:ext cx="2578100" cy="1079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17299D4-B8CE-085E-893D-090BF6B37575}"/>
              </a:ext>
            </a:extLst>
          </p:cNvPr>
          <p:cNvSpPr txBox="1"/>
          <p:nvPr/>
        </p:nvSpPr>
        <p:spPr>
          <a:xfrm>
            <a:off x="-4084365" y="1156034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Unmanned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0E6500-36A1-AFEE-A878-FD95E279634A}"/>
              </a:ext>
            </a:extLst>
          </p:cNvPr>
          <p:cNvSpPr txBox="1"/>
          <p:nvPr/>
        </p:nvSpPr>
        <p:spPr>
          <a:xfrm>
            <a:off x="-4084366" y="1679814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Multirole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D8C57E-8546-596D-8D3F-A2D5588A567F}"/>
              </a:ext>
            </a:extLst>
          </p:cNvPr>
          <p:cNvSpPr txBox="1"/>
          <p:nvPr/>
        </p:nvSpPr>
        <p:spPr>
          <a:xfrm>
            <a:off x="-4084365" y="2192290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High speed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28783F-3409-1327-2407-29935E884947}"/>
              </a:ext>
            </a:extLst>
          </p:cNvPr>
          <p:cNvSpPr txBox="1"/>
          <p:nvPr/>
        </p:nvSpPr>
        <p:spPr>
          <a:xfrm>
            <a:off x="-4084366" y="2707058"/>
            <a:ext cx="3347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High maneuverability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904204-D356-9CC8-A49C-5F4E03B41CB1}"/>
              </a:ext>
            </a:extLst>
          </p:cNvPr>
          <p:cNvSpPr txBox="1"/>
          <p:nvPr/>
        </p:nvSpPr>
        <p:spPr>
          <a:xfrm>
            <a:off x="-4084366" y="3219534"/>
            <a:ext cx="3906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Combat Aerial Vehicle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7DCF3E-BA05-8F1F-21E2-B54193AD65E0}"/>
              </a:ext>
            </a:extLst>
          </p:cNvPr>
          <p:cNvSpPr txBox="1"/>
          <p:nvPr/>
        </p:nvSpPr>
        <p:spPr>
          <a:xfrm>
            <a:off x="-4084366" y="4490360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Surveillance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B21C42-D939-6B17-8CDB-1A33C7812E87}"/>
              </a:ext>
            </a:extLst>
          </p:cNvPr>
          <p:cNvSpPr txBox="1"/>
          <p:nvPr/>
        </p:nvSpPr>
        <p:spPr>
          <a:xfrm>
            <a:off x="-4084366" y="5002835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Reconnaissance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69C7D2-2CEE-E633-33CD-B6467D746DD0}"/>
              </a:ext>
            </a:extLst>
          </p:cNvPr>
          <p:cNvSpPr txBox="1"/>
          <p:nvPr/>
        </p:nvSpPr>
        <p:spPr>
          <a:xfrm>
            <a:off x="-4092671" y="5515310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Wingman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CB60C8-3E20-B2FB-CB62-F9B1307D968B}"/>
              </a:ext>
            </a:extLst>
          </p:cNvPr>
          <p:cNvCxnSpPr>
            <a:cxnSpLocks/>
          </p:cNvCxnSpPr>
          <p:nvPr/>
        </p:nvCxnSpPr>
        <p:spPr>
          <a:xfrm flipH="1">
            <a:off x="1447800" y="1679814"/>
            <a:ext cx="177800" cy="3476386"/>
          </a:xfrm>
          <a:prstGeom prst="line">
            <a:avLst/>
          </a:prstGeom>
          <a:ln w="25400">
            <a:solidFill>
              <a:schemeClr val="tx1">
                <a:alpha val="0"/>
              </a:schemeClr>
            </a:solidFill>
          </a:ln>
          <a:effectLst>
            <a:glow rad="66278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0E4E445-A5BD-F74D-85A4-34784AD8E05B}"/>
              </a:ext>
            </a:extLst>
          </p:cNvPr>
          <p:cNvSpPr txBox="1"/>
          <p:nvPr/>
        </p:nvSpPr>
        <p:spPr>
          <a:xfrm>
            <a:off x="1625600" y="2306948"/>
            <a:ext cx="207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>
                    <a:alpha val="0"/>
                  </a:srgbClr>
                </a:solidFill>
                <a:latin typeface="Avenir Next Demi Bold" panose="020B0503020202020204" pitchFamily="34" charset="0"/>
              </a:rPr>
              <a:t>Takeoff &amp; Climb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FC100-8472-8ADE-05F5-D2C5E6A7BB58}"/>
              </a:ext>
            </a:extLst>
          </p:cNvPr>
          <p:cNvSpPr txBox="1"/>
          <p:nvPr/>
        </p:nvSpPr>
        <p:spPr>
          <a:xfrm>
            <a:off x="2549280" y="458650"/>
            <a:ext cx="2578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Demi Bold" panose="020B0503020202020204" pitchFamily="34" charset="0"/>
              </a:rPr>
              <a:t>MISSION PROFILE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41767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5D9E7F-BAE6-D444-6216-961638A75DA0}"/>
              </a:ext>
            </a:extLst>
          </p:cNvPr>
          <p:cNvSpPr txBox="1"/>
          <p:nvPr/>
        </p:nvSpPr>
        <p:spPr>
          <a:xfrm>
            <a:off x="285911" y="356160"/>
            <a:ext cx="2400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Next" panose="020B0503020202020204" pitchFamily="34" charset="0"/>
              </a:rPr>
              <a:t>     YING FOX</a:t>
            </a:r>
            <a:endParaRPr lang="en-US" sz="2800" b="1" dirty="0">
              <a:latin typeface="Avenir Next Demi Bold" panose="020B05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18A30C-DB24-8603-CD09-5DDD7DE36404}"/>
              </a:ext>
            </a:extLst>
          </p:cNvPr>
          <p:cNvSpPr txBox="1"/>
          <p:nvPr/>
        </p:nvSpPr>
        <p:spPr>
          <a:xfrm>
            <a:off x="347936" y="356720"/>
            <a:ext cx="2018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Next" panose="020B0503020202020204" pitchFamily="34" charset="0"/>
              </a:rPr>
              <a:t>FL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4720F49-30EB-BE3C-C71F-D1EFD0B1198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13904988" y="4991422"/>
              <a:ext cx="558554" cy="1929900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558554" cy="1929900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768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4720F49-30EB-BE3C-C71F-D1EFD0B119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13904988" y="4991422"/>
                <a:ext cx="558554" cy="19299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AFBB39CE-83ED-C963-A122-999A08F9CB3A}"/>
              </a:ext>
            </a:extLst>
          </p:cNvPr>
          <p:cNvGrpSpPr/>
          <p:nvPr/>
        </p:nvGrpSpPr>
        <p:grpSpPr>
          <a:xfrm>
            <a:off x="882650" y="1238250"/>
            <a:ext cx="10426700" cy="4381500"/>
            <a:chOff x="882650" y="1238250"/>
            <a:chExt cx="10426700" cy="43815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9DFAD06-5A22-507D-52AA-DA88B344E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2650" y="1238250"/>
              <a:ext cx="10426700" cy="43815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0B318F3-B307-B760-0E0A-6C640F65C4D3}"/>
                </a:ext>
              </a:extLst>
            </p:cNvPr>
            <p:cNvSpPr/>
            <p:nvPr/>
          </p:nvSpPr>
          <p:spPr>
            <a:xfrm>
              <a:off x="6578600" y="2171700"/>
              <a:ext cx="2578100" cy="1079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17299D4-B8CE-085E-893D-090BF6B37575}"/>
              </a:ext>
            </a:extLst>
          </p:cNvPr>
          <p:cNvSpPr txBox="1"/>
          <p:nvPr/>
        </p:nvSpPr>
        <p:spPr>
          <a:xfrm>
            <a:off x="-4084365" y="1156034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Unmanned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0E6500-36A1-AFEE-A878-FD95E279634A}"/>
              </a:ext>
            </a:extLst>
          </p:cNvPr>
          <p:cNvSpPr txBox="1"/>
          <p:nvPr/>
        </p:nvSpPr>
        <p:spPr>
          <a:xfrm>
            <a:off x="-4084366" y="1679814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Multirole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D8C57E-8546-596D-8D3F-A2D5588A567F}"/>
              </a:ext>
            </a:extLst>
          </p:cNvPr>
          <p:cNvSpPr txBox="1"/>
          <p:nvPr/>
        </p:nvSpPr>
        <p:spPr>
          <a:xfrm>
            <a:off x="-4084365" y="2192290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High speed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28783F-3409-1327-2407-29935E884947}"/>
              </a:ext>
            </a:extLst>
          </p:cNvPr>
          <p:cNvSpPr txBox="1"/>
          <p:nvPr/>
        </p:nvSpPr>
        <p:spPr>
          <a:xfrm>
            <a:off x="-4084366" y="2707058"/>
            <a:ext cx="3347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High </a:t>
            </a:r>
            <a:r>
              <a:rPr lang="en-US" sz="2000" b="1" dirty="0" err="1">
                <a:latin typeface="Avenir Next Demi Bold" panose="020B0503020202020204" pitchFamily="34" charset="0"/>
              </a:rPr>
              <a:t>maneuverabilty</a:t>
            </a:r>
            <a:endParaRPr lang="en-US" sz="2000" b="1" dirty="0">
              <a:latin typeface="Avenir Next Demi Bold" panose="020B0503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904204-D356-9CC8-A49C-5F4E03B41CB1}"/>
              </a:ext>
            </a:extLst>
          </p:cNvPr>
          <p:cNvSpPr txBox="1"/>
          <p:nvPr/>
        </p:nvSpPr>
        <p:spPr>
          <a:xfrm>
            <a:off x="-4084366" y="3219534"/>
            <a:ext cx="3906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Combat Aerial Vehicle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7DCF3E-BA05-8F1F-21E2-B54193AD65E0}"/>
              </a:ext>
            </a:extLst>
          </p:cNvPr>
          <p:cNvSpPr txBox="1"/>
          <p:nvPr/>
        </p:nvSpPr>
        <p:spPr>
          <a:xfrm>
            <a:off x="-4084366" y="4490360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Surveillance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B21C42-D939-6B17-8CDB-1A33C7812E87}"/>
              </a:ext>
            </a:extLst>
          </p:cNvPr>
          <p:cNvSpPr txBox="1"/>
          <p:nvPr/>
        </p:nvSpPr>
        <p:spPr>
          <a:xfrm>
            <a:off x="-4084366" y="5002835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venir Next Demi Bold" panose="020B0503020202020204" pitchFamily="34" charset="0"/>
              </a:rPr>
              <a:t>Reconnaisance</a:t>
            </a:r>
            <a:endParaRPr lang="en-US" sz="2000" b="1" dirty="0">
              <a:latin typeface="Avenir Next Demi Bold" panose="020B0503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69C7D2-2CEE-E633-33CD-B6467D746DD0}"/>
              </a:ext>
            </a:extLst>
          </p:cNvPr>
          <p:cNvSpPr txBox="1"/>
          <p:nvPr/>
        </p:nvSpPr>
        <p:spPr>
          <a:xfrm>
            <a:off x="-4092671" y="5515310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Wingman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7EA1CE0-2940-E623-1A51-CCF0E8B9EA90}"/>
              </a:ext>
            </a:extLst>
          </p:cNvPr>
          <p:cNvCxnSpPr>
            <a:cxnSpLocks/>
          </p:cNvCxnSpPr>
          <p:nvPr/>
        </p:nvCxnSpPr>
        <p:spPr>
          <a:xfrm flipH="1">
            <a:off x="1447800" y="1679814"/>
            <a:ext cx="177800" cy="3476386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glow rad="66278">
              <a:srgbClr val="FF0000">
                <a:alpha val="6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C2AFFE3-F7C0-DFDB-E072-6A26AF2DCC59}"/>
              </a:ext>
            </a:extLst>
          </p:cNvPr>
          <p:cNvSpPr txBox="1"/>
          <p:nvPr/>
        </p:nvSpPr>
        <p:spPr>
          <a:xfrm>
            <a:off x="1625600" y="2306948"/>
            <a:ext cx="207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Takeoff &amp; Climb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D53E19-2FA1-4353-9446-E060218EE622}"/>
              </a:ext>
            </a:extLst>
          </p:cNvPr>
          <p:cNvCxnSpPr>
            <a:cxnSpLocks/>
          </p:cNvCxnSpPr>
          <p:nvPr/>
        </p:nvCxnSpPr>
        <p:spPr>
          <a:xfrm>
            <a:off x="1625600" y="1679814"/>
            <a:ext cx="2019300" cy="21986"/>
          </a:xfrm>
          <a:prstGeom prst="line">
            <a:avLst/>
          </a:prstGeom>
          <a:ln w="19050">
            <a:solidFill>
              <a:schemeClr val="tx1">
                <a:alpha val="0"/>
              </a:schemeClr>
            </a:solidFill>
          </a:ln>
          <a:effectLst>
            <a:glow rad="105494">
              <a:schemeClr val="accent1">
                <a:alpha val="37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11F752-7576-6B62-4176-3C57971438F5}"/>
              </a:ext>
            </a:extLst>
          </p:cNvPr>
          <p:cNvSpPr txBox="1"/>
          <p:nvPr/>
        </p:nvSpPr>
        <p:spPr>
          <a:xfrm>
            <a:off x="2032000" y="1987376"/>
            <a:ext cx="654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alpha val="0"/>
                  </a:schemeClr>
                </a:solidFill>
                <a:latin typeface="Avenir Next Demi Bold" panose="020B0503020202020204" pitchFamily="34" charset="0"/>
              </a:rPr>
              <a:t>Cruise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915F07-1624-9814-AD63-073538936CA5}"/>
              </a:ext>
            </a:extLst>
          </p:cNvPr>
          <p:cNvSpPr txBox="1"/>
          <p:nvPr/>
        </p:nvSpPr>
        <p:spPr>
          <a:xfrm>
            <a:off x="2549280" y="458650"/>
            <a:ext cx="2578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Demi Bold" panose="020B0503020202020204" pitchFamily="34" charset="0"/>
              </a:rPr>
              <a:t>MISSION PROFILE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60688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5D9E7F-BAE6-D444-6216-961638A75DA0}"/>
              </a:ext>
            </a:extLst>
          </p:cNvPr>
          <p:cNvSpPr txBox="1"/>
          <p:nvPr/>
        </p:nvSpPr>
        <p:spPr>
          <a:xfrm>
            <a:off x="285911" y="356160"/>
            <a:ext cx="255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Next" panose="020B0503020202020204" pitchFamily="34" charset="0"/>
              </a:rPr>
              <a:t>     YING FOX </a:t>
            </a:r>
            <a:endParaRPr lang="en-US" sz="2800" b="1" dirty="0">
              <a:latin typeface="Avenir Next Demi Bold" panose="020B05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18A30C-DB24-8603-CD09-5DDD7DE36404}"/>
              </a:ext>
            </a:extLst>
          </p:cNvPr>
          <p:cNvSpPr txBox="1"/>
          <p:nvPr/>
        </p:nvSpPr>
        <p:spPr>
          <a:xfrm>
            <a:off x="347937" y="356720"/>
            <a:ext cx="955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Next" panose="020B0503020202020204" pitchFamily="34" charset="0"/>
              </a:rPr>
              <a:t>FL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4720F49-30EB-BE3C-C71F-D1EFD0B1198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13904988" y="4991422"/>
              <a:ext cx="558554" cy="1929900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558554" cy="1929900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768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4720F49-30EB-BE3C-C71F-D1EFD0B119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13904988" y="4991422"/>
                <a:ext cx="558554" cy="19299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AFBB39CE-83ED-C963-A122-999A08F9CB3A}"/>
              </a:ext>
            </a:extLst>
          </p:cNvPr>
          <p:cNvGrpSpPr/>
          <p:nvPr/>
        </p:nvGrpSpPr>
        <p:grpSpPr>
          <a:xfrm>
            <a:off x="882650" y="1238250"/>
            <a:ext cx="10426700" cy="4381500"/>
            <a:chOff x="882650" y="1238250"/>
            <a:chExt cx="10426700" cy="43815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9DFAD06-5A22-507D-52AA-DA88B344E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2650" y="1238250"/>
              <a:ext cx="10426700" cy="43815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0B318F3-B307-B760-0E0A-6C640F65C4D3}"/>
                </a:ext>
              </a:extLst>
            </p:cNvPr>
            <p:cNvSpPr/>
            <p:nvPr/>
          </p:nvSpPr>
          <p:spPr>
            <a:xfrm>
              <a:off x="6578600" y="2171700"/>
              <a:ext cx="2578100" cy="1079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17299D4-B8CE-085E-893D-090BF6B37575}"/>
              </a:ext>
            </a:extLst>
          </p:cNvPr>
          <p:cNvSpPr txBox="1"/>
          <p:nvPr/>
        </p:nvSpPr>
        <p:spPr>
          <a:xfrm>
            <a:off x="-4084365" y="1156034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Unmanned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0E6500-36A1-AFEE-A878-FD95E279634A}"/>
              </a:ext>
            </a:extLst>
          </p:cNvPr>
          <p:cNvSpPr txBox="1"/>
          <p:nvPr/>
        </p:nvSpPr>
        <p:spPr>
          <a:xfrm>
            <a:off x="-4084366" y="1679814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Multirole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D8C57E-8546-596D-8D3F-A2D5588A567F}"/>
              </a:ext>
            </a:extLst>
          </p:cNvPr>
          <p:cNvSpPr txBox="1"/>
          <p:nvPr/>
        </p:nvSpPr>
        <p:spPr>
          <a:xfrm>
            <a:off x="-4084365" y="2192290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High speed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28783F-3409-1327-2407-29935E884947}"/>
              </a:ext>
            </a:extLst>
          </p:cNvPr>
          <p:cNvSpPr txBox="1"/>
          <p:nvPr/>
        </p:nvSpPr>
        <p:spPr>
          <a:xfrm>
            <a:off x="-4084366" y="2707058"/>
            <a:ext cx="3347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High </a:t>
            </a:r>
            <a:r>
              <a:rPr lang="en-US" sz="2000" b="1" dirty="0" err="1">
                <a:latin typeface="Avenir Next Demi Bold" panose="020B0503020202020204" pitchFamily="34" charset="0"/>
              </a:rPr>
              <a:t>maneuverabilty</a:t>
            </a:r>
            <a:endParaRPr lang="en-US" sz="2000" b="1" dirty="0">
              <a:latin typeface="Avenir Next Demi Bold" panose="020B0503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904204-D356-9CC8-A49C-5F4E03B41CB1}"/>
              </a:ext>
            </a:extLst>
          </p:cNvPr>
          <p:cNvSpPr txBox="1"/>
          <p:nvPr/>
        </p:nvSpPr>
        <p:spPr>
          <a:xfrm>
            <a:off x="-4084366" y="3219534"/>
            <a:ext cx="3906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Combat Aerial Vehicle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7DCF3E-BA05-8F1F-21E2-B54193AD65E0}"/>
              </a:ext>
            </a:extLst>
          </p:cNvPr>
          <p:cNvSpPr txBox="1"/>
          <p:nvPr/>
        </p:nvSpPr>
        <p:spPr>
          <a:xfrm>
            <a:off x="-4084366" y="4490360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Surveillance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B21C42-D939-6B17-8CDB-1A33C7812E87}"/>
              </a:ext>
            </a:extLst>
          </p:cNvPr>
          <p:cNvSpPr txBox="1"/>
          <p:nvPr/>
        </p:nvSpPr>
        <p:spPr>
          <a:xfrm>
            <a:off x="-4084366" y="5002835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venir Next Demi Bold" panose="020B0503020202020204" pitchFamily="34" charset="0"/>
              </a:rPr>
              <a:t>Reconnaisance</a:t>
            </a:r>
            <a:endParaRPr lang="en-US" sz="2000" b="1" dirty="0">
              <a:latin typeface="Avenir Next Demi Bold" panose="020B0503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69C7D2-2CEE-E633-33CD-B6467D746DD0}"/>
              </a:ext>
            </a:extLst>
          </p:cNvPr>
          <p:cNvSpPr txBox="1"/>
          <p:nvPr/>
        </p:nvSpPr>
        <p:spPr>
          <a:xfrm>
            <a:off x="-4092671" y="5515310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Wingman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7EA1CE0-2940-E623-1A51-CCF0E8B9EA90}"/>
              </a:ext>
            </a:extLst>
          </p:cNvPr>
          <p:cNvCxnSpPr>
            <a:cxnSpLocks/>
          </p:cNvCxnSpPr>
          <p:nvPr/>
        </p:nvCxnSpPr>
        <p:spPr>
          <a:xfrm flipH="1">
            <a:off x="1447800" y="1679814"/>
            <a:ext cx="177800" cy="3476386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glow rad="66278">
              <a:srgbClr val="FF0000">
                <a:alpha val="6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C2AFFE3-F7C0-DFDB-E072-6A26AF2DCC59}"/>
              </a:ext>
            </a:extLst>
          </p:cNvPr>
          <p:cNvSpPr txBox="1"/>
          <p:nvPr/>
        </p:nvSpPr>
        <p:spPr>
          <a:xfrm>
            <a:off x="1625600" y="3013501"/>
            <a:ext cx="207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Takeoff &amp; Climb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681A21-7AD5-D1FE-6634-1184485B39AF}"/>
              </a:ext>
            </a:extLst>
          </p:cNvPr>
          <p:cNvCxnSpPr>
            <a:cxnSpLocks/>
          </p:cNvCxnSpPr>
          <p:nvPr/>
        </p:nvCxnSpPr>
        <p:spPr>
          <a:xfrm>
            <a:off x="1625600" y="1679814"/>
            <a:ext cx="2019300" cy="21986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glow rad="105494">
              <a:schemeClr val="accent1">
                <a:alpha val="37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B0BF25B-48FB-6F9A-A342-746790AB72AE}"/>
              </a:ext>
            </a:extLst>
          </p:cNvPr>
          <p:cNvSpPr txBox="1"/>
          <p:nvPr/>
        </p:nvSpPr>
        <p:spPr>
          <a:xfrm>
            <a:off x="2032000" y="1987376"/>
            <a:ext cx="654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Avenir Next Demi Bold" panose="020B0503020202020204" pitchFamily="34" charset="0"/>
              </a:rPr>
              <a:t>Cruise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0BB233-0163-694A-BABA-2E7F09ABAE29}"/>
              </a:ext>
            </a:extLst>
          </p:cNvPr>
          <p:cNvSpPr txBox="1"/>
          <p:nvPr/>
        </p:nvSpPr>
        <p:spPr>
          <a:xfrm>
            <a:off x="4108448" y="2707058"/>
            <a:ext cx="757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>
                    <a:alpha val="0"/>
                  </a:schemeClr>
                </a:solidFill>
                <a:latin typeface="Avenir Next Demi Bold" panose="020B0503020202020204" pitchFamily="34" charset="0"/>
              </a:rPr>
              <a:t>Combat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8C76E9C-E73E-9550-B78A-89D07EA902B5}"/>
              </a:ext>
            </a:extLst>
          </p:cNvPr>
          <p:cNvGrpSpPr/>
          <p:nvPr/>
        </p:nvGrpSpPr>
        <p:grpSpPr>
          <a:xfrm>
            <a:off x="3695700" y="1701800"/>
            <a:ext cx="311512" cy="1727200"/>
            <a:chOff x="3695700" y="1701800"/>
            <a:chExt cx="311512" cy="1727200"/>
          </a:xfrm>
          <a:effectLst>
            <a:glow rad="127000">
              <a:schemeClr val="accent6">
                <a:alpha val="54000"/>
              </a:schemeClr>
            </a:glow>
          </a:effectLst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ABA410C-FB48-E3F0-F364-D64223A1DC63}"/>
                </a:ext>
              </a:extLst>
            </p:cNvPr>
            <p:cNvCxnSpPr>
              <a:cxnSpLocks/>
            </p:cNvCxnSpPr>
            <p:nvPr/>
          </p:nvCxnSpPr>
          <p:spPr>
            <a:xfrm>
              <a:off x="3695700" y="1701800"/>
              <a:ext cx="109946" cy="1727200"/>
            </a:xfrm>
            <a:prstGeom prst="line">
              <a:avLst/>
            </a:prstGeom>
            <a:ln w="15875">
              <a:solidFill>
                <a:schemeClr val="tx1">
                  <a:alpha val="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DD777D4-206F-3827-7284-E58E6526AB71}"/>
                </a:ext>
              </a:extLst>
            </p:cNvPr>
            <p:cNvCxnSpPr>
              <a:cxnSpLocks/>
            </p:cNvCxnSpPr>
            <p:nvPr/>
          </p:nvCxnSpPr>
          <p:spPr>
            <a:xfrm>
              <a:off x="3805646" y="3429000"/>
              <a:ext cx="87085" cy="0"/>
            </a:xfrm>
            <a:prstGeom prst="line">
              <a:avLst/>
            </a:prstGeom>
            <a:ln w="15875">
              <a:solidFill>
                <a:schemeClr val="tx1">
                  <a:alpha val="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3AA3CCB-A4E1-A00C-F8EE-7113A4ED6F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2731" y="1701800"/>
              <a:ext cx="114481" cy="1716207"/>
            </a:xfrm>
            <a:prstGeom prst="line">
              <a:avLst/>
            </a:prstGeom>
            <a:ln w="15875">
              <a:solidFill>
                <a:schemeClr val="tx1">
                  <a:alpha val="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1946EBE-9443-A4FF-92C2-13D7F0D7B355}"/>
              </a:ext>
            </a:extLst>
          </p:cNvPr>
          <p:cNvSpPr txBox="1"/>
          <p:nvPr/>
        </p:nvSpPr>
        <p:spPr>
          <a:xfrm>
            <a:off x="2549280" y="458650"/>
            <a:ext cx="2578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Demi Bold" panose="020B0503020202020204" pitchFamily="34" charset="0"/>
              </a:rPr>
              <a:t>MISSION PROFILE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68655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5D9E7F-BAE6-D444-6216-961638A75DA0}"/>
              </a:ext>
            </a:extLst>
          </p:cNvPr>
          <p:cNvSpPr txBox="1"/>
          <p:nvPr/>
        </p:nvSpPr>
        <p:spPr>
          <a:xfrm>
            <a:off x="285911" y="356160"/>
            <a:ext cx="5390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Next" panose="020B0503020202020204" pitchFamily="34" charset="0"/>
              </a:rPr>
              <a:t>     YING FOX </a:t>
            </a:r>
            <a:endParaRPr lang="en-US" sz="2800" b="1" dirty="0">
              <a:latin typeface="Avenir Next Demi Bold" panose="020B05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18A30C-DB24-8603-CD09-5DDD7DE36404}"/>
              </a:ext>
            </a:extLst>
          </p:cNvPr>
          <p:cNvSpPr txBox="1"/>
          <p:nvPr/>
        </p:nvSpPr>
        <p:spPr>
          <a:xfrm>
            <a:off x="347936" y="356720"/>
            <a:ext cx="2018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Next" panose="020B0503020202020204" pitchFamily="34" charset="0"/>
              </a:rPr>
              <a:t>FL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4720F49-30EB-BE3C-C71F-D1EFD0B1198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13904988" y="4991422"/>
              <a:ext cx="558554" cy="1929900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558554" cy="1929900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768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4720F49-30EB-BE3C-C71F-D1EFD0B119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13904988" y="4991422"/>
                <a:ext cx="558554" cy="19299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AFBB39CE-83ED-C963-A122-999A08F9CB3A}"/>
              </a:ext>
            </a:extLst>
          </p:cNvPr>
          <p:cNvGrpSpPr/>
          <p:nvPr/>
        </p:nvGrpSpPr>
        <p:grpSpPr>
          <a:xfrm>
            <a:off x="882650" y="1238250"/>
            <a:ext cx="10426700" cy="4381500"/>
            <a:chOff x="882650" y="1238250"/>
            <a:chExt cx="10426700" cy="43815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9DFAD06-5A22-507D-52AA-DA88B344E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2650" y="1238250"/>
              <a:ext cx="10426700" cy="43815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0B318F3-B307-B760-0E0A-6C640F65C4D3}"/>
                </a:ext>
              </a:extLst>
            </p:cNvPr>
            <p:cNvSpPr/>
            <p:nvPr/>
          </p:nvSpPr>
          <p:spPr>
            <a:xfrm>
              <a:off x="6578600" y="2171700"/>
              <a:ext cx="2578100" cy="1079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17299D4-B8CE-085E-893D-090BF6B37575}"/>
              </a:ext>
            </a:extLst>
          </p:cNvPr>
          <p:cNvSpPr txBox="1"/>
          <p:nvPr/>
        </p:nvSpPr>
        <p:spPr>
          <a:xfrm>
            <a:off x="-4084365" y="1156034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Unmanned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0E6500-36A1-AFEE-A878-FD95E279634A}"/>
              </a:ext>
            </a:extLst>
          </p:cNvPr>
          <p:cNvSpPr txBox="1"/>
          <p:nvPr/>
        </p:nvSpPr>
        <p:spPr>
          <a:xfrm>
            <a:off x="-4084366" y="1679814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Multirole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D8C57E-8546-596D-8D3F-A2D5588A567F}"/>
              </a:ext>
            </a:extLst>
          </p:cNvPr>
          <p:cNvSpPr txBox="1"/>
          <p:nvPr/>
        </p:nvSpPr>
        <p:spPr>
          <a:xfrm>
            <a:off x="-4084365" y="2192290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High speed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28783F-3409-1327-2407-29935E884947}"/>
              </a:ext>
            </a:extLst>
          </p:cNvPr>
          <p:cNvSpPr txBox="1"/>
          <p:nvPr/>
        </p:nvSpPr>
        <p:spPr>
          <a:xfrm>
            <a:off x="-4084366" y="2707058"/>
            <a:ext cx="3347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High </a:t>
            </a:r>
            <a:r>
              <a:rPr lang="en-US" sz="2000" b="1" dirty="0" err="1">
                <a:latin typeface="Avenir Next Demi Bold" panose="020B0503020202020204" pitchFamily="34" charset="0"/>
              </a:rPr>
              <a:t>maneuverabilty</a:t>
            </a:r>
            <a:endParaRPr lang="en-US" sz="2000" b="1" dirty="0">
              <a:latin typeface="Avenir Next Demi Bold" panose="020B0503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904204-D356-9CC8-A49C-5F4E03B41CB1}"/>
              </a:ext>
            </a:extLst>
          </p:cNvPr>
          <p:cNvSpPr txBox="1"/>
          <p:nvPr/>
        </p:nvSpPr>
        <p:spPr>
          <a:xfrm>
            <a:off x="-4084366" y="3219534"/>
            <a:ext cx="3906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Combat Aerial Vehicle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7DCF3E-BA05-8F1F-21E2-B54193AD65E0}"/>
              </a:ext>
            </a:extLst>
          </p:cNvPr>
          <p:cNvSpPr txBox="1"/>
          <p:nvPr/>
        </p:nvSpPr>
        <p:spPr>
          <a:xfrm>
            <a:off x="-4084366" y="4490360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Surveillance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B21C42-D939-6B17-8CDB-1A33C7812E87}"/>
              </a:ext>
            </a:extLst>
          </p:cNvPr>
          <p:cNvSpPr txBox="1"/>
          <p:nvPr/>
        </p:nvSpPr>
        <p:spPr>
          <a:xfrm>
            <a:off x="-4084366" y="5002835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venir Next Demi Bold" panose="020B0503020202020204" pitchFamily="34" charset="0"/>
              </a:rPr>
              <a:t>Reconnaisance</a:t>
            </a:r>
            <a:endParaRPr lang="en-US" sz="2000" b="1" dirty="0">
              <a:latin typeface="Avenir Next Demi Bold" panose="020B0503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69C7D2-2CEE-E633-33CD-B6467D746DD0}"/>
              </a:ext>
            </a:extLst>
          </p:cNvPr>
          <p:cNvSpPr txBox="1"/>
          <p:nvPr/>
        </p:nvSpPr>
        <p:spPr>
          <a:xfrm>
            <a:off x="-4092671" y="5515310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Wingman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7EA1CE0-2940-E623-1A51-CCF0E8B9EA90}"/>
              </a:ext>
            </a:extLst>
          </p:cNvPr>
          <p:cNvCxnSpPr>
            <a:cxnSpLocks/>
          </p:cNvCxnSpPr>
          <p:nvPr/>
        </p:nvCxnSpPr>
        <p:spPr>
          <a:xfrm flipH="1">
            <a:off x="1447800" y="1679814"/>
            <a:ext cx="177800" cy="3476386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glow rad="66278">
              <a:srgbClr val="FF0000">
                <a:alpha val="6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C2AFFE3-F7C0-DFDB-E072-6A26AF2DCC59}"/>
              </a:ext>
            </a:extLst>
          </p:cNvPr>
          <p:cNvSpPr txBox="1"/>
          <p:nvPr/>
        </p:nvSpPr>
        <p:spPr>
          <a:xfrm>
            <a:off x="1625600" y="3013501"/>
            <a:ext cx="207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Takeoff &amp; Climb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681A21-7AD5-D1FE-6634-1184485B39AF}"/>
              </a:ext>
            </a:extLst>
          </p:cNvPr>
          <p:cNvCxnSpPr>
            <a:cxnSpLocks/>
          </p:cNvCxnSpPr>
          <p:nvPr/>
        </p:nvCxnSpPr>
        <p:spPr>
          <a:xfrm>
            <a:off x="1625600" y="1679814"/>
            <a:ext cx="2019300" cy="21986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glow rad="105494">
              <a:schemeClr val="accent1">
                <a:alpha val="37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B0BF25B-48FB-6F9A-A342-746790AB72AE}"/>
              </a:ext>
            </a:extLst>
          </p:cNvPr>
          <p:cNvSpPr txBox="1"/>
          <p:nvPr/>
        </p:nvSpPr>
        <p:spPr>
          <a:xfrm>
            <a:off x="2032000" y="1987376"/>
            <a:ext cx="654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Avenir Next Demi Bold" panose="020B0503020202020204" pitchFamily="34" charset="0"/>
              </a:rPr>
              <a:t>Cruise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2899E56-090D-1582-56EE-9F5141A685DD}"/>
              </a:ext>
            </a:extLst>
          </p:cNvPr>
          <p:cNvGrpSpPr/>
          <p:nvPr/>
        </p:nvGrpSpPr>
        <p:grpSpPr>
          <a:xfrm>
            <a:off x="3695700" y="1701800"/>
            <a:ext cx="311512" cy="1727200"/>
            <a:chOff x="3695700" y="1701800"/>
            <a:chExt cx="311512" cy="1727200"/>
          </a:xfrm>
          <a:effectLst>
            <a:glow rad="127000">
              <a:schemeClr val="accent6">
                <a:alpha val="54000"/>
              </a:schemeClr>
            </a:glow>
          </a:effectLst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C9E35B8-2C99-5CF4-EB4A-95EFDF2631D5}"/>
                </a:ext>
              </a:extLst>
            </p:cNvPr>
            <p:cNvCxnSpPr>
              <a:cxnSpLocks/>
            </p:cNvCxnSpPr>
            <p:nvPr/>
          </p:nvCxnSpPr>
          <p:spPr>
            <a:xfrm>
              <a:off x="3695700" y="1701800"/>
              <a:ext cx="109946" cy="17272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F9DC9B1-2155-C9B8-D3F8-C868EEEA75E2}"/>
                </a:ext>
              </a:extLst>
            </p:cNvPr>
            <p:cNvCxnSpPr>
              <a:cxnSpLocks/>
            </p:cNvCxnSpPr>
            <p:nvPr/>
          </p:nvCxnSpPr>
          <p:spPr>
            <a:xfrm>
              <a:off x="3805646" y="3429000"/>
              <a:ext cx="87085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2748335-3BF0-7B6C-0BA4-A2C2ED5636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2731" y="1701800"/>
              <a:ext cx="114481" cy="171620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AC0CF0D-A42E-9D80-5308-37C482B84DAB}"/>
              </a:ext>
            </a:extLst>
          </p:cNvPr>
          <p:cNvSpPr txBox="1"/>
          <p:nvPr/>
        </p:nvSpPr>
        <p:spPr>
          <a:xfrm>
            <a:off x="4108448" y="2707058"/>
            <a:ext cx="757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/>
                </a:solidFill>
                <a:latin typeface="Avenir Next Demi Bold" panose="020B0503020202020204" pitchFamily="34" charset="0"/>
              </a:rPr>
              <a:t>Combat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CA91963-8CA4-B97C-1CA2-6F43F2496770}"/>
              </a:ext>
            </a:extLst>
          </p:cNvPr>
          <p:cNvCxnSpPr>
            <a:cxnSpLocks/>
          </p:cNvCxnSpPr>
          <p:nvPr/>
        </p:nvCxnSpPr>
        <p:spPr>
          <a:xfrm>
            <a:off x="4007212" y="1679814"/>
            <a:ext cx="6277611" cy="21986"/>
          </a:xfrm>
          <a:prstGeom prst="line">
            <a:avLst/>
          </a:prstGeom>
          <a:ln w="22225">
            <a:solidFill>
              <a:schemeClr val="tx1">
                <a:alpha val="0"/>
              </a:schemeClr>
            </a:solidFill>
          </a:ln>
          <a:effectLst>
            <a:glow rad="66352">
              <a:schemeClr val="accent4">
                <a:alpha val="4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2048219-D28C-544E-D0DA-DCFCEDD37309}"/>
              </a:ext>
            </a:extLst>
          </p:cNvPr>
          <p:cNvSpPr txBox="1"/>
          <p:nvPr/>
        </p:nvSpPr>
        <p:spPr>
          <a:xfrm>
            <a:off x="6288495" y="2053790"/>
            <a:ext cx="1392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4">
                    <a:alpha val="0"/>
                  </a:schemeClr>
                </a:solidFill>
                <a:latin typeface="Avenir Next Demi Bold" panose="020B0503020202020204" pitchFamily="34" charset="0"/>
              </a:rPr>
              <a:t>Cruise &amp; Loiter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C98CF0-9CB8-F8E1-727F-CDFE777C4E70}"/>
              </a:ext>
            </a:extLst>
          </p:cNvPr>
          <p:cNvSpPr txBox="1"/>
          <p:nvPr/>
        </p:nvSpPr>
        <p:spPr>
          <a:xfrm>
            <a:off x="2549280" y="458650"/>
            <a:ext cx="2578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Demi Bold" panose="020B0503020202020204" pitchFamily="34" charset="0"/>
              </a:rPr>
              <a:t>MISSION PROFILE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82681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5D9E7F-BAE6-D444-6216-961638A75DA0}"/>
              </a:ext>
            </a:extLst>
          </p:cNvPr>
          <p:cNvSpPr txBox="1"/>
          <p:nvPr/>
        </p:nvSpPr>
        <p:spPr>
          <a:xfrm>
            <a:off x="285911" y="356160"/>
            <a:ext cx="5390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Next" panose="020B0503020202020204" pitchFamily="34" charset="0"/>
              </a:rPr>
              <a:t>     YING FOX </a:t>
            </a:r>
            <a:endParaRPr lang="en-US" sz="2800" b="1" dirty="0">
              <a:latin typeface="Avenir Next Demi Bold" panose="020B05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18A30C-DB24-8603-CD09-5DDD7DE36404}"/>
              </a:ext>
            </a:extLst>
          </p:cNvPr>
          <p:cNvSpPr txBox="1"/>
          <p:nvPr/>
        </p:nvSpPr>
        <p:spPr>
          <a:xfrm>
            <a:off x="347936" y="356720"/>
            <a:ext cx="2018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Next" panose="020B0503020202020204" pitchFamily="34" charset="0"/>
              </a:rPr>
              <a:t>FL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4720F49-30EB-BE3C-C71F-D1EFD0B1198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13904988" y="4991422"/>
              <a:ext cx="558554" cy="1929900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558554" cy="1929900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768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4720F49-30EB-BE3C-C71F-D1EFD0B119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13904988" y="4991422"/>
                <a:ext cx="558554" cy="19299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AFBB39CE-83ED-C963-A122-999A08F9CB3A}"/>
              </a:ext>
            </a:extLst>
          </p:cNvPr>
          <p:cNvGrpSpPr/>
          <p:nvPr/>
        </p:nvGrpSpPr>
        <p:grpSpPr>
          <a:xfrm>
            <a:off x="882650" y="1238250"/>
            <a:ext cx="10426700" cy="4381500"/>
            <a:chOff x="882650" y="1238250"/>
            <a:chExt cx="10426700" cy="43815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9DFAD06-5A22-507D-52AA-DA88B344E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2650" y="1238250"/>
              <a:ext cx="10426700" cy="43815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0B318F3-B307-B760-0E0A-6C640F65C4D3}"/>
                </a:ext>
              </a:extLst>
            </p:cNvPr>
            <p:cNvSpPr/>
            <p:nvPr/>
          </p:nvSpPr>
          <p:spPr>
            <a:xfrm>
              <a:off x="6578600" y="2171700"/>
              <a:ext cx="2578100" cy="1079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17299D4-B8CE-085E-893D-090BF6B37575}"/>
              </a:ext>
            </a:extLst>
          </p:cNvPr>
          <p:cNvSpPr txBox="1"/>
          <p:nvPr/>
        </p:nvSpPr>
        <p:spPr>
          <a:xfrm>
            <a:off x="-4084365" y="1156034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Unmanned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0E6500-36A1-AFEE-A878-FD95E279634A}"/>
              </a:ext>
            </a:extLst>
          </p:cNvPr>
          <p:cNvSpPr txBox="1"/>
          <p:nvPr/>
        </p:nvSpPr>
        <p:spPr>
          <a:xfrm>
            <a:off x="-4084366" y="1679814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Multirole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D8C57E-8546-596D-8D3F-A2D5588A567F}"/>
              </a:ext>
            </a:extLst>
          </p:cNvPr>
          <p:cNvSpPr txBox="1"/>
          <p:nvPr/>
        </p:nvSpPr>
        <p:spPr>
          <a:xfrm>
            <a:off x="-4084365" y="2192290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High speed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28783F-3409-1327-2407-29935E884947}"/>
              </a:ext>
            </a:extLst>
          </p:cNvPr>
          <p:cNvSpPr txBox="1"/>
          <p:nvPr/>
        </p:nvSpPr>
        <p:spPr>
          <a:xfrm>
            <a:off x="-4084366" y="2707058"/>
            <a:ext cx="3347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High </a:t>
            </a:r>
            <a:r>
              <a:rPr lang="en-US" sz="2000" b="1" dirty="0" err="1">
                <a:latin typeface="Avenir Next Demi Bold" panose="020B0503020202020204" pitchFamily="34" charset="0"/>
              </a:rPr>
              <a:t>maneuverabilty</a:t>
            </a:r>
            <a:endParaRPr lang="en-US" sz="2000" b="1" dirty="0">
              <a:latin typeface="Avenir Next Demi Bold" panose="020B0503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904204-D356-9CC8-A49C-5F4E03B41CB1}"/>
              </a:ext>
            </a:extLst>
          </p:cNvPr>
          <p:cNvSpPr txBox="1"/>
          <p:nvPr/>
        </p:nvSpPr>
        <p:spPr>
          <a:xfrm>
            <a:off x="-4084366" y="3219534"/>
            <a:ext cx="3906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Combat Aerial Vehicle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7DCF3E-BA05-8F1F-21E2-B54193AD65E0}"/>
              </a:ext>
            </a:extLst>
          </p:cNvPr>
          <p:cNvSpPr txBox="1"/>
          <p:nvPr/>
        </p:nvSpPr>
        <p:spPr>
          <a:xfrm>
            <a:off x="-4084366" y="4490360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Surveillance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B21C42-D939-6B17-8CDB-1A33C7812E87}"/>
              </a:ext>
            </a:extLst>
          </p:cNvPr>
          <p:cNvSpPr txBox="1"/>
          <p:nvPr/>
        </p:nvSpPr>
        <p:spPr>
          <a:xfrm>
            <a:off x="-4084366" y="5002835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venir Next Demi Bold" panose="020B0503020202020204" pitchFamily="34" charset="0"/>
              </a:rPr>
              <a:t>Reconnaisance</a:t>
            </a:r>
            <a:endParaRPr lang="en-US" sz="2000" b="1" dirty="0">
              <a:latin typeface="Avenir Next Demi Bold" panose="020B0503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69C7D2-2CEE-E633-33CD-B6467D746DD0}"/>
              </a:ext>
            </a:extLst>
          </p:cNvPr>
          <p:cNvSpPr txBox="1"/>
          <p:nvPr/>
        </p:nvSpPr>
        <p:spPr>
          <a:xfrm>
            <a:off x="-4092671" y="5515310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Wingman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7EA1CE0-2940-E623-1A51-CCF0E8B9EA90}"/>
              </a:ext>
            </a:extLst>
          </p:cNvPr>
          <p:cNvCxnSpPr>
            <a:cxnSpLocks/>
          </p:cNvCxnSpPr>
          <p:nvPr/>
        </p:nvCxnSpPr>
        <p:spPr>
          <a:xfrm flipH="1">
            <a:off x="1447800" y="1679814"/>
            <a:ext cx="177800" cy="3476386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glow rad="66278">
              <a:srgbClr val="FF0000">
                <a:alpha val="6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C2AFFE3-F7C0-DFDB-E072-6A26AF2DCC59}"/>
              </a:ext>
            </a:extLst>
          </p:cNvPr>
          <p:cNvSpPr txBox="1"/>
          <p:nvPr/>
        </p:nvSpPr>
        <p:spPr>
          <a:xfrm>
            <a:off x="1625600" y="3013501"/>
            <a:ext cx="207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Takeoff &amp; Climb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681A21-7AD5-D1FE-6634-1184485B39AF}"/>
              </a:ext>
            </a:extLst>
          </p:cNvPr>
          <p:cNvCxnSpPr>
            <a:cxnSpLocks/>
          </p:cNvCxnSpPr>
          <p:nvPr/>
        </p:nvCxnSpPr>
        <p:spPr>
          <a:xfrm>
            <a:off x="1625600" y="1679814"/>
            <a:ext cx="2019300" cy="21986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glow rad="105494">
              <a:schemeClr val="accent1">
                <a:alpha val="37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B0BF25B-48FB-6F9A-A342-746790AB72AE}"/>
              </a:ext>
            </a:extLst>
          </p:cNvPr>
          <p:cNvSpPr txBox="1"/>
          <p:nvPr/>
        </p:nvSpPr>
        <p:spPr>
          <a:xfrm>
            <a:off x="2032000" y="1987376"/>
            <a:ext cx="654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Avenir Next Demi Bold" panose="020B0503020202020204" pitchFamily="34" charset="0"/>
              </a:rPr>
              <a:t>Cruise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2899E56-090D-1582-56EE-9F5141A685DD}"/>
              </a:ext>
            </a:extLst>
          </p:cNvPr>
          <p:cNvGrpSpPr/>
          <p:nvPr/>
        </p:nvGrpSpPr>
        <p:grpSpPr>
          <a:xfrm>
            <a:off x="3695700" y="1701800"/>
            <a:ext cx="311512" cy="1727200"/>
            <a:chOff x="3695700" y="1701800"/>
            <a:chExt cx="311512" cy="1727200"/>
          </a:xfrm>
          <a:effectLst>
            <a:glow rad="127000">
              <a:schemeClr val="accent6">
                <a:alpha val="54000"/>
              </a:schemeClr>
            </a:glow>
          </a:effectLst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C9E35B8-2C99-5CF4-EB4A-95EFDF2631D5}"/>
                </a:ext>
              </a:extLst>
            </p:cNvPr>
            <p:cNvCxnSpPr>
              <a:cxnSpLocks/>
            </p:cNvCxnSpPr>
            <p:nvPr/>
          </p:nvCxnSpPr>
          <p:spPr>
            <a:xfrm>
              <a:off x="3695700" y="1701800"/>
              <a:ext cx="109946" cy="17272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F9DC9B1-2155-C9B8-D3F8-C868EEEA75E2}"/>
                </a:ext>
              </a:extLst>
            </p:cNvPr>
            <p:cNvCxnSpPr>
              <a:cxnSpLocks/>
            </p:cNvCxnSpPr>
            <p:nvPr/>
          </p:nvCxnSpPr>
          <p:spPr>
            <a:xfrm>
              <a:off x="3805646" y="3429000"/>
              <a:ext cx="87085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2748335-3BF0-7B6C-0BA4-A2C2ED5636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2731" y="1701800"/>
              <a:ext cx="114481" cy="171620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AC0CF0D-A42E-9D80-5308-37C482B84DAB}"/>
              </a:ext>
            </a:extLst>
          </p:cNvPr>
          <p:cNvSpPr txBox="1"/>
          <p:nvPr/>
        </p:nvSpPr>
        <p:spPr>
          <a:xfrm>
            <a:off x="4108448" y="2707058"/>
            <a:ext cx="757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/>
                </a:solidFill>
                <a:latin typeface="Avenir Next Demi Bold" panose="020B0503020202020204" pitchFamily="34" charset="0"/>
              </a:rPr>
              <a:t>Combat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CA91963-8CA4-B97C-1CA2-6F43F2496770}"/>
              </a:ext>
            </a:extLst>
          </p:cNvPr>
          <p:cNvCxnSpPr>
            <a:cxnSpLocks/>
          </p:cNvCxnSpPr>
          <p:nvPr/>
        </p:nvCxnSpPr>
        <p:spPr>
          <a:xfrm>
            <a:off x="4007212" y="1679814"/>
            <a:ext cx="6277611" cy="21986"/>
          </a:xfrm>
          <a:prstGeom prst="line">
            <a:avLst/>
          </a:prstGeom>
          <a:ln w="22225">
            <a:solidFill>
              <a:schemeClr val="tx1"/>
            </a:solidFill>
          </a:ln>
          <a:effectLst>
            <a:glow rad="66352">
              <a:schemeClr val="accent4">
                <a:alpha val="4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2048219-D28C-544E-D0DA-DCFCEDD37309}"/>
              </a:ext>
            </a:extLst>
          </p:cNvPr>
          <p:cNvSpPr txBox="1"/>
          <p:nvPr/>
        </p:nvSpPr>
        <p:spPr>
          <a:xfrm>
            <a:off x="6288495" y="2053790"/>
            <a:ext cx="1392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4"/>
                </a:solidFill>
                <a:latin typeface="Avenir Next Demi Bold" panose="020B0503020202020204" pitchFamily="34" charset="0"/>
              </a:rPr>
              <a:t>Cruise &amp; Loiter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ACD27F-4176-5FD0-D7D0-57DCA308ADE5}"/>
              </a:ext>
            </a:extLst>
          </p:cNvPr>
          <p:cNvCxnSpPr>
            <a:cxnSpLocks/>
          </p:cNvCxnSpPr>
          <p:nvPr/>
        </p:nvCxnSpPr>
        <p:spPr>
          <a:xfrm>
            <a:off x="10284823" y="1701800"/>
            <a:ext cx="191588" cy="3454400"/>
          </a:xfrm>
          <a:prstGeom prst="line">
            <a:avLst/>
          </a:prstGeom>
          <a:ln w="19050">
            <a:solidFill>
              <a:schemeClr val="accent2">
                <a:alpha val="0"/>
              </a:schemeClr>
            </a:solidFill>
          </a:ln>
          <a:effectLst>
            <a:glow rad="77911">
              <a:schemeClr val="accent2">
                <a:alpha val="5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E2ACA04-5A61-0D04-E768-0DE02B466330}"/>
              </a:ext>
            </a:extLst>
          </p:cNvPr>
          <p:cNvSpPr txBox="1"/>
          <p:nvPr/>
        </p:nvSpPr>
        <p:spPr>
          <a:xfrm>
            <a:off x="8605520" y="3481144"/>
            <a:ext cx="1383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>
                    <a:alpha val="0"/>
                  </a:schemeClr>
                </a:solidFill>
                <a:latin typeface="Avenir Next Demi Bold" panose="020B0503020202020204" pitchFamily="34" charset="0"/>
              </a:rPr>
              <a:t>Descent &amp; Land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B85D8E-E2BD-BD0C-510B-CCCB8F647519}"/>
              </a:ext>
            </a:extLst>
          </p:cNvPr>
          <p:cNvSpPr txBox="1"/>
          <p:nvPr/>
        </p:nvSpPr>
        <p:spPr>
          <a:xfrm>
            <a:off x="2549280" y="458650"/>
            <a:ext cx="2578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Demi Bold" panose="020B0503020202020204" pitchFamily="34" charset="0"/>
              </a:rPr>
              <a:t>MISSION PROFILE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68947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1553</TotalTime>
  <Words>1037</Words>
  <Application>Microsoft Office PowerPoint</Application>
  <PresentationFormat>Widescreen</PresentationFormat>
  <Paragraphs>358</Paragraphs>
  <Slides>45</Slides>
  <Notes>1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Avenir Next</vt:lpstr>
      <vt:lpstr>Avenir Next Demi Bold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sizan lamichhane</dc:creator>
  <cp:lastModifiedBy>MANISH TAJPURIYA</cp:lastModifiedBy>
  <cp:revision>30</cp:revision>
  <dcterms:created xsi:type="dcterms:W3CDTF">2024-03-08T05:03:09Z</dcterms:created>
  <dcterms:modified xsi:type="dcterms:W3CDTF">2024-04-20T13:51:26Z</dcterms:modified>
</cp:coreProperties>
</file>